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activeX/activeX4.xml" ContentType="application/vnd.ms-office.activeX+xml"/>
  <Override PartName="/ppt/tags/tag4.xml" ContentType="application/vnd.openxmlformats-officedocument.presentationml.tags+xml"/>
  <Override PartName="/ppt/activeX/activeX5.xml" ContentType="application/vnd.ms-office.activeX+xml"/>
  <Override PartName="/ppt/tags/tag5.xml" ContentType="application/vnd.openxmlformats-officedocument.presentationml.tags+xml"/>
  <Override PartName="/ppt/activeX/activeX6.xml" ContentType="application/vnd.ms-office.activeX+xml"/>
  <Override PartName="/ppt/tags/tag6.xml" ContentType="application/vnd.openxmlformats-officedocument.presentationml.tags+xml"/>
  <Override PartName="/ppt/activeX/activeX7.xml" ContentType="application/vnd.ms-office.activeX+xml"/>
  <Override PartName="/ppt/tags/tag7.xml" ContentType="application/vnd.openxmlformats-officedocument.presentationml.tags+xml"/>
  <Override PartName="/ppt/activeX/activeX8.xml" ContentType="application/vnd.ms-office.activeX+xml"/>
  <Override PartName="/ppt/tags/tag8.xml" ContentType="application/vnd.openxmlformats-officedocument.presentationml.tags+xml"/>
  <Override PartName="/ppt/activeX/activeX9.xml" ContentType="application/vnd.ms-office.activeX+xml"/>
  <Override PartName="/ppt/tags/tag9.xml" ContentType="application/vnd.openxmlformats-officedocument.presentationml.tags+xml"/>
  <Override PartName="/ppt/activeX/activeX10.xml" ContentType="application/vnd.ms-office.activeX+xml"/>
  <Override PartName="/ppt/tags/tag10.xml" ContentType="application/vnd.openxmlformats-officedocument.presentationml.tags+xml"/>
  <Override PartName="/ppt/activeX/activeX11.xml" ContentType="application/vnd.ms-office.activeX+xml"/>
  <Override PartName="/ppt/tags/tag11.xml" ContentType="application/vnd.openxmlformats-officedocument.presentationml.tags+xml"/>
  <Override PartName="/ppt/activeX/activeX12.xml" ContentType="application/vnd.ms-office.activeX+xml"/>
  <Override PartName="/ppt/tags/tag12.xml" ContentType="application/vnd.openxmlformats-officedocument.presentationml.tags+xml"/>
  <Override PartName="/ppt/activeX/activeX13.xml" ContentType="application/vnd.ms-office.activeX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87" r:id="rId5"/>
    <p:sldId id="288" r:id="rId6"/>
    <p:sldId id="289" r:id="rId7"/>
    <p:sldId id="261" r:id="rId8"/>
    <p:sldId id="285" r:id="rId9"/>
    <p:sldId id="290" r:id="rId10"/>
    <p:sldId id="291" r:id="rId11"/>
    <p:sldId id="293" r:id="rId12"/>
    <p:sldId id="292" r:id="rId13"/>
    <p:sldId id="29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285" autoAdjust="0"/>
  </p:normalViewPr>
  <p:slideViewPr>
    <p:cSldViewPr snapToGrid="0">
      <p:cViewPr varScale="1">
        <p:scale>
          <a:sx n="57" d="100"/>
          <a:sy n="57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7F60-CBD1-4E9B-8138-E75DA8545DC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AD81-DA5E-4CE5-8E59-16672566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to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0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62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6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3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through the slide with students then cover up the key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7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3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9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Battery,</a:t>
            </a:r>
            <a:r>
              <a:rPr lang="en-GB" baseline="0" dirty="0" smtClean="0"/>
              <a:t> bulb, voltage, higher, brighter, number of batteries, brightness of the bulb.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4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Battery,</a:t>
            </a:r>
            <a:r>
              <a:rPr lang="en-GB" baseline="0" dirty="0" smtClean="0"/>
              <a:t> bulb, voltage, higher, brighter, number of batteries, brightness of the bulb.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3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6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wmf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wmf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wmf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wmf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656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3200" y="6012360"/>
            <a:ext cx="11785600" cy="43088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Workplace skills, character, 9 habits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1386928" y="-125913"/>
            <a:ext cx="7596332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Title: Famous scientists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LO: To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describe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characteristics of successful scientists.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8" name="ShockwaveFlash2" r:id="rId2" imgW="2654280" imgH="774720"/>
        </mc:Choice>
        <mc:Fallback>
          <p:control name="ShockwaveFlash2" r:id="rId2" imgW="2654280" imgH="774720">
            <p:pic>
              <p:nvPicPr>
                <p:cNvPr id="16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7013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9308" name="ShockwaveFlash2" r:id="rId2" imgW="2654280" imgH="774720"/>
        </mc:Choice>
        <mc:Fallback>
          <p:control name="ShockwaveFlash2" r:id="rId2" imgW="2654280" imgH="774720">
            <p:pic>
              <p:nvPicPr>
                <p:cNvPr id="13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307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32" name="ShockwaveFlash2" r:id="rId2" imgW="2654280" imgH="774720"/>
        </mc:Choice>
        <mc:Fallback>
          <p:control name="ShockwaveFlash2" r:id="rId2" imgW="2654280" imgH="774720">
            <p:pic>
              <p:nvPicPr>
                <p:cNvPr id="13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5807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356" name="ShockwaveFlash2" r:id="rId2" imgW="2654280" imgH="774720"/>
        </mc:Choice>
        <mc:Fallback>
          <p:control name="ShockwaveFlash2" r:id="rId2" imgW="2654280" imgH="774720">
            <p:pic>
              <p:nvPicPr>
                <p:cNvPr id="12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448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380" name="ShockwaveFlash2" r:id="rId2" imgW="2654280" imgH="774720"/>
        </mc:Choice>
        <mc:Fallback>
          <p:control name="ShockwaveFlash2" r:id="rId2" imgW="2654280" imgH="774720">
            <p:pic>
              <p:nvPicPr>
                <p:cNvPr id="12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63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ccess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12801" y="1676400"/>
            <a:ext cx="10644777" cy="3810000"/>
            <a:chOff x="913135" y="1878982"/>
            <a:chExt cx="7983583" cy="3100900"/>
          </a:xfrm>
        </p:grpSpPr>
        <p:sp>
          <p:nvSpPr>
            <p:cNvPr id="20" name="Chevron 19"/>
            <p:cNvSpPr/>
            <p:nvPr/>
          </p:nvSpPr>
          <p:spPr>
            <a:xfrm rot="5400000">
              <a:off x="744232" y="2047885"/>
              <a:ext cx="1126024" cy="788217"/>
            </a:xfrm>
            <a:prstGeom prst="chevron">
              <a:avLst/>
            </a:prstGeom>
            <a:solidFill>
              <a:srgbClr val="02E017"/>
            </a:solidFill>
            <a:ln>
              <a:solidFill>
                <a:srgbClr val="33AE0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 Same Side Corner Rectangle 17"/>
            <p:cNvSpPr/>
            <p:nvPr userDrawn="1"/>
          </p:nvSpPr>
          <p:spPr>
            <a:xfrm rot="5400000">
              <a:off x="4906668" y="-1352551"/>
              <a:ext cx="732300" cy="7195366"/>
            </a:xfrm>
            <a:prstGeom prst="round2SameRect">
              <a:avLst/>
            </a:prstGeom>
            <a:ln>
              <a:solidFill>
                <a:srgbClr val="02E01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hevron 15"/>
            <p:cNvSpPr/>
            <p:nvPr/>
          </p:nvSpPr>
          <p:spPr>
            <a:xfrm rot="5400000">
              <a:off x="744232" y="3025487"/>
              <a:ext cx="1126024" cy="788217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23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 Same Side Corner Rectangle 13"/>
            <p:cNvSpPr/>
            <p:nvPr/>
          </p:nvSpPr>
          <p:spPr>
            <a:xfrm rot="5400000">
              <a:off x="4897330" y="-361439"/>
              <a:ext cx="731915" cy="7195366"/>
            </a:xfrm>
            <a:prstGeom prst="round2Same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hevron 11"/>
            <p:cNvSpPr/>
            <p:nvPr/>
          </p:nvSpPr>
          <p:spPr>
            <a:xfrm rot="5400000">
              <a:off x="744232" y="4022761"/>
              <a:ext cx="1126024" cy="788217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47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 Same Side Corner Rectangle 9"/>
            <p:cNvSpPr/>
            <p:nvPr userDrawn="1"/>
          </p:nvSpPr>
          <p:spPr>
            <a:xfrm rot="5400000">
              <a:off x="4987082" y="602461"/>
              <a:ext cx="623906" cy="7195366"/>
            </a:xfrm>
            <a:prstGeom prst="round2Same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1930400" y="1676400"/>
            <a:ext cx="93472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930400" y="2895600"/>
            <a:ext cx="93472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1930400" y="4114800"/>
            <a:ext cx="9347200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812800" y="2133600"/>
            <a:ext cx="1016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12800" y="3276600"/>
            <a:ext cx="1016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12800" y="4495800"/>
            <a:ext cx="1016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  <p:sp>
        <p:nvSpPr>
          <p:cNvPr id="32" name="Rectangle 2"/>
          <p:cNvSpPr txBox="1">
            <a:spLocks noChangeArrowheads="1"/>
          </p:cNvSpPr>
          <p:nvPr userDrawn="1"/>
        </p:nvSpPr>
        <p:spPr bwMode="auto">
          <a:xfrm>
            <a:off x="1386928" y="-125913"/>
            <a:ext cx="7596332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Title: Famous scientists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LO: To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describe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characteristics of successful scientists.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404" name="ShockwaveFlash2" r:id="rId2" imgW="2654280" imgH="774720"/>
        </mc:Choice>
        <mc:Fallback>
          <p:control name="ShockwaveFlash2" r:id="rId2" imgW="2654280" imgH="774720">
            <p:pic>
              <p:nvPicPr>
                <p:cNvPr id="26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9068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1386928" y="-125913"/>
            <a:ext cx="7596332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Title: Famous scientists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LO: To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describe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characteristics of successful scientists.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42" name="ShockwaveFlash2" r:id="rId2" imgW="2654280" imgH="774720"/>
        </mc:Choice>
        <mc:Fallback>
          <p:control name="ShockwaveFlash2" r:id="rId2" imgW="2654280" imgH="774720">
            <p:pic>
              <p:nvPicPr>
                <p:cNvPr id="29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5710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-42204"/>
            <a:ext cx="856490" cy="68585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03200" y="-42204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ate Placeholder 9"/>
          <p:cNvSpPr txBox="1">
            <a:spLocks/>
          </p:cNvSpPr>
          <p:nvPr userDrawn="1"/>
        </p:nvSpPr>
        <p:spPr bwMode="auto">
          <a:xfrm>
            <a:off x="6384032" y="-69588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12974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8284" name="ShockwaveFlash2" r:id="rId2" imgW="2654280" imgH="774720"/>
        </mc:Choice>
        <mc:Fallback>
          <p:control name="ShockwaveFlash2" r:id="rId2" imgW="2654280" imgH="774720">
            <p:pic>
              <p:nvPicPr>
                <p:cNvPr id="10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08703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0927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164" name="ShockwaveFlash2" r:id="rId2" imgW="2654280" imgH="774720"/>
        </mc:Choice>
        <mc:Fallback>
          <p:control name="ShockwaveFlash2" r:id="rId2" imgW="2654280" imgH="774720">
            <p:pic>
              <p:nvPicPr>
                <p:cNvPr id="11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1238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14068"/>
            <a:ext cx="856490" cy="68585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3200" y="14068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 bwMode="auto">
          <a:xfrm>
            <a:off x="6384032" y="-13316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69246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88" name="ShockwaveFlash2" r:id="rId2" imgW="2654280" imgH="774720"/>
        </mc:Choice>
        <mc:Fallback>
          <p:control name="ShockwaveFlash2" r:id="rId2" imgW="2654280" imgH="774720">
            <p:pic>
              <p:nvPicPr>
                <p:cNvPr id="12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64975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134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212" name="ShockwaveFlash2" r:id="rId2" imgW="2654280" imgH="774720"/>
        </mc:Choice>
        <mc:Fallback>
          <p:control name="ShockwaveFlash2" r:id="rId2" imgW="2654280" imgH="774720">
            <p:pic>
              <p:nvPicPr>
                <p:cNvPr id="13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581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236" name="ShockwaveFlash2" r:id="rId2" imgW="2654280" imgH="774720"/>
        </mc:Choice>
        <mc:Fallback>
          <p:control name="ShockwaveFlash2" r:id="rId2" imgW="2654280" imgH="774720">
            <p:pic>
              <p:nvPicPr>
                <p:cNvPr id="15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407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11 June 2020</a:t>
            </a:fld>
            <a:endParaRPr kumimoji="0" lang="en-GB" sz="2400" b="0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260" name="ShockwaveFlash2" r:id="rId2" imgW="2654280" imgH="774720"/>
        </mc:Choice>
        <mc:Fallback>
          <p:control name="ShockwaveFlash2" r:id="rId2" imgW="2654280" imgH="774720">
            <p:pic>
              <p:nvPicPr>
                <p:cNvPr id="11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6011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81F9-A34A-45F1-93FB-2CBE10EC5B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1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ChofjUH488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886337" y="1508270"/>
            <a:ext cx="10679130" cy="3033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Do now: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do scientists do?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makes a good scientist?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do scientists do experiment?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729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69333"/>
            <a:ext cx="682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Application </a:t>
            </a:r>
            <a:r>
              <a:rPr lang="en-GB" sz="3600" dirty="0" smtClean="0">
                <a:solidFill>
                  <a:schemeClr val="bg1"/>
                </a:solidFill>
              </a:rPr>
              <a:t>task – we do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7" y="1201566"/>
            <a:ext cx="60790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experiment: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observa</a:t>
            </a:r>
            <a:r>
              <a:rPr lang="en-GB" sz="3200" dirty="0" smtClean="0"/>
              <a:t>tion is </a:t>
            </a:r>
            <a:r>
              <a:rPr lang="en-GB" sz="3200" dirty="0" smtClean="0">
                <a:solidFill>
                  <a:srgbClr val="FF0000"/>
                </a:solidFill>
              </a:rPr>
              <a:t>a _______ makes the _______ light up.</a:t>
            </a:r>
          </a:p>
          <a:p>
            <a:r>
              <a:rPr lang="en-GB" sz="3200" dirty="0" smtClean="0"/>
              <a:t>The hypothesis is </a:t>
            </a:r>
            <a:r>
              <a:rPr lang="en-GB" sz="3200" dirty="0" smtClean="0">
                <a:solidFill>
                  <a:srgbClr val="FF0000"/>
                </a:solidFill>
              </a:rPr>
              <a:t>that the _________ from the battery lights the bulb.</a:t>
            </a:r>
          </a:p>
          <a:p>
            <a:r>
              <a:rPr lang="en-GB" sz="3200" dirty="0" smtClean="0"/>
              <a:t>The prediction is </a:t>
            </a:r>
            <a:r>
              <a:rPr lang="en-GB" sz="3200" dirty="0" smtClean="0">
                <a:solidFill>
                  <a:srgbClr val="FF0000"/>
                </a:solidFill>
              </a:rPr>
              <a:t>the ________ the voltage, the ______ the bulb.</a:t>
            </a:r>
          </a:p>
          <a:p>
            <a:r>
              <a:rPr lang="en-GB" sz="3200" dirty="0" smtClean="0"/>
              <a:t>The experiment changes </a:t>
            </a:r>
            <a:r>
              <a:rPr lang="en-GB" sz="3200" dirty="0" smtClean="0">
                <a:solidFill>
                  <a:srgbClr val="FF0000"/>
                </a:solidFill>
              </a:rPr>
              <a:t>the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_______________</a:t>
            </a:r>
            <a:r>
              <a:rPr lang="en-GB" sz="3200" dirty="0" smtClean="0"/>
              <a:t>and measures</a:t>
            </a:r>
            <a:r>
              <a:rPr lang="en-GB" sz="3200" dirty="0" smtClean="0">
                <a:solidFill>
                  <a:srgbClr val="FF0000"/>
                </a:solidFill>
              </a:rPr>
              <a:t> the __________________.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ircuits - Phoebe's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59" y="0"/>
            <a:ext cx="5183742" cy="40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69333"/>
            <a:ext cx="682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Application </a:t>
            </a:r>
            <a:r>
              <a:rPr lang="en-GB" sz="3600" dirty="0" smtClean="0">
                <a:solidFill>
                  <a:schemeClr val="bg1"/>
                </a:solidFill>
              </a:rPr>
              <a:t>task – we do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7" y="1201566"/>
            <a:ext cx="60790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experiment: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observa</a:t>
            </a:r>
            <a:r>
              <a:rPr lang="en-GB" sz="3200" dirty="0" smtClean="0"/>
              <a:t>tion is </a:t>
            </a:r>
            <a:r>
              <a:rPr lang="en-GB" sz="3200" dirty="0" smtClean="0">
                <a:solidFill>
                  <a:srgbClr val="FF0000"/>
                </a:solidFill>
              </a:rPr>
              <a:t>a </a:t>
            </a:r>
            <a:r>
              <a:rPr lang="en-GB" sz="3200" dirty="0" smtClean="0">
                <a:solidFill>
                  <a:srgbClr val="00B050"/>
                </a:solidFill>
              </a:rPr>
              <a:t>battery</a:t>
            </a:r>
            <a:r>
              <a:rPr lang="en-GB" sz="3200" dirty="0" smtClean="0">
                <a:solidFill>
                  <a:srgbClr val="FF0000"/>
                </a:solidFill>
              </a:rPr>
              <a:t> makes the </a:t>
            </a:r>
            <a:r>
              <a:rPr lang="en-GB" sz="3200" dirty="0" smtClean="0">
                <a:solidFill>
                  <a:srgbClr val="00B050"/>
                </a:solidFill>
              </a:rPr>
              <a:t>bulb</a:t>
            </a:r>
            <a:r>
              <a:rPr lang="en-GB" sz="3200" dirty="0" smtClean="0">
                <a:solidFill>
                  <a:srgbClr val="FF0000"/>
                </a:solidFill>
              </a:rPr>
              <a:t> light up.</a:t>
            </a:r>
          </a:p>
          <a:p>
            <a:r>
              <a:rPr lang="en-GB" sz="3200" dirty="0" smtClean="0"/>
              <a:t>The hypothesis is </a:t>
            </a:r>
            <a:r>
              <a:rPr lang="en-GB" sz="3200" dirty="0" smtClean="0">
                <a:solidFill>
                  <a:srgbClr val="FF0000"/>
                </a:solidFill>
              </a:rPr>
              <a:t>that the </a:t>
            </a:r>
            <a:r>
              <a:rPr lang="en-GB" sz="3200" dirty="0" smtClean="0">
                <a:solidFill>
                  <a:srgbClr val="00B050"/>
                </a:solidFill>
              </a:rPr>
              <a:t>voltage</a:t>
            </a:r>
            <a:r>
              <a:rPr lang="en-GB" sz="3200" dirty="0" smtClean="0">
                <a:solidFill>
                  <a:srgbClr val="FF0000"/>
                </a:solidFill>
              </a:rPr>
              <a:t> from the battery lights the bulb.</a:t>
            </a:r>
          </a:p>
          <a:p>
            <a:r>
              <a:rPr lang="en-GB" sz="3200" dirty="0" smtClean="0"/>
              <a:t>The prediction is </a:t>
            </a:r>
            <a:r>
              <a:rPr lang="en-GB" sz="3200" dirty="0" smtClean="0">
                <a:solidFill>
                  <a:srgbClr val="FF0000"/>
                </a:solidFill>
              </a:rPr>
              <a:t>the </a:t>
            </a:r>
            <a:r>
              <a:rPr lang="en-GB" sz="3200" dirty="0" smtClean="0">
                <a:solidFill>
                  <a:srgbClr val="00B050"/>
                </a:solidFill>
              </a:rPr>
              <a:t>higher</a:t>
            </a:r>
            <a:r>
              <a:rPr lang="en-GB" sz="3200" dirty="0" smtClean="0">
                <a:solidFill>
                  <a:srgbClr val="FF0000"/>
                </a:solidFill>
              </a:rPr>
              <a:t> the voltage, the </a:t>
            </a:r>
            <a:r>
              <a:rPr lang="en-GB" sz="3200" dirty="0" smtClean="0">
                <a:solidFill>
                  <a:srgbClr val="00B050"/>
                </a:solidFill>
              </a:rPr>
              <a:t>brighter</a:t>
            </a:r>
            <a:r>
              <a:rPr lang="en-GB" sz="3200" dirty="0" smtClean="0">
                <a:solidFill>
                  <a:srgbClr val="FF0000"/>
                </a:solidFill>
              </a:rPr>
              <a:t> the bulb.</a:t>
            </a:r>
          </a:p>
          <a:p>
            <a:r>
              <a:rPr lang="en-GB" sz="3200" dirty="0" smtClean="0"/>
              <a:t>The experiment changes </a:t>
            </a:r>
            <a:r>
              <a:rPr lang="en-GB" sz="3200" dirty="0" smtClean="0">
                <a:solidFill>
                  <a:srgbClr val="FF0000"/>
                </a:solidFill>
              </a:rPr>
              <a:t>the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00B050"/>
                </a:solidFill>
              </a:rPr>
              <a:t>number of batteries </a:t>
            </a:r>
            <a:r>
              <a:rPr lang="en-GB" sz="3200" dirty="0" smtClean="0"/>
              <a:t>and measures</a:t>
            </a:r>
            <a:r>
              <a:rPr lang="en-GB" sz="3200" dirty="0" smtClean="0">
                <a:solidFill>
                  <a:srgbClr val="FF0000"/>
                </a:solidFill>
              </a:rPr>
              <a:t> the </a:t>
            </a:r>
            <a:r>
              <a:rPr lang="en-GB" sz="3200" dirty="0" smtClean="0">
                <a:solidFill>
                  <a:srgbClr val="00B050"/>
                </a:solidFill>
              </a:rPr>
              <a:t>brightness of the bulb</a:t>
            </a:r>
            <a:r>
              <a:rPr lang="en-GB" sz="3200" dirty="0" smtClean="0">
                <a:solidFill>
                  <a:srgbClr val="FF0000"/>
                </a:solidFill>
              </a:rPr>
              <a:t>.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ircuits - Phoebe's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59" y="0"/>
            <a:ext cx="5183742" cy="40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1237"/>
            <a:ext cx="682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Application </a:t>
            </a:r>
            <a:r>
              <a:rPr lang="en-GB" sz="3600" dirty="0" smtClean="0">
                <a:solidFill>
                  <a:schemeClr val="bg1"/>
                </a:solidFill>
              </a:rPr>
              <a:t>task 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– you do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7" y="1201566"/>
            <a:ext cx="4538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experiment: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observa</a:t>
            </a:r>
            <a:r>
              <a:rPr lang="en-GB" sz="3200" dirty="0" smtClean="0"/>
              <a:t>tion is….</a:t>
            </a:r>
          </a:p>
          <a:p>
            <a:r>
              <a:rPr lang="en-GB" sz="3200" dirty="0" smtClean="0"/>
              <a:t>The hypothesis is… </a:t>
            </a:r>
          </a:p>
          <a:p>
            <a:r>
              <a:rPr lang="en-GB" sz="3200" dirty="0" smtClean="0"/>
              <a:t>The prediction is…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 smtClean="0"/>
              <a:t>The experiment changes…    and measures…</a:t>
            </a:r>
            <a:endParaRPr lang="en-GB" sz="3200" dirty="0"/>
          </a:p>
        </p:txBody>
      </p:sp>
      <p:pic>
        <p:nvPicPr>
          <p:cNvPr id="15362" name="Picture 2" descr="Sea Minerals Fertilizer - My Favorite Fertili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3" y="-94342"/>
            <a:ext cx="6688667" cy="39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ureGrow UK the finest Horse and Pony Paddock Fertilis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09" y="3014134"/>
            <a:ext cx="27527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1237"/>
            <a:ext cx="682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Application </a:t>
            </a:r>
            <a:r>
              <a:rPr lang="en-GB" sz="3600" dirty="0" smtClean="0">
                <a:solidFill>
                  <a:schemeClr val="bg1"/>
                </a:solidFill>
              </a:rPr>
              <a:t>task 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– you do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7" y="1201566"/>
            <a:ext cx="76496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experiment: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observa</a:t>
            </a:r>
            <a:r>
              <a:rPr lang="en-GB" sz="3200" dirty="0" smtClean="0"/>
              <a:t>tion is </a:t>
            </a:r>
            <a:r>
              <a:rPr lang="en-GB" sz="3200" dirty="0" smtClean="0">
                <a:solidFill>
                  <a:srgbClr val="00B050"/>
                </a:solidFill>
              </a:rPr>
              <a:t>that carrots grow to different sizes.</a:t>
            </a:r>
          </a:p>
          <a:p>
            <a:r>
              <a:rPr lang="en-GB" sz="3200" dirty="0" smtClean="0"/>
              <a:t>The hypothesis is </a:t>
            </a:r>
            <a:r>
              <a:rPr lang="en-GB" sz="3200" dirty="0" smtClean="0">
                <a:solidFill>
                  <a:srgbClr val="00B050"/>
                </a:solidFill>
              </a:rPr>
              <a:t>carrots need nutrients to grow. </a:t>
            </a:r>
          </a:p>
          <a:p>
            <a:r>
              <a:rPr lang="en-GB" sz="3200" dirty="0" smtClean="0"/>
              <a:t>The prediction is </a:t>
            </a:r>
            <a:r>
              <a:rPr lang="en-GB" sz="3200" dirty="0" smtClean="0">
                <a:solidFill>
                  <a:srgbClr val="00B050"/>
                </a:solidFill>
              </a:rPr>
              <a:t>the greater the amount of nutrients, the bigger the carrots.</a:t>
            </a:r>
          </a:p>
          <a:p>
            <a:r>
              <a:rPr lang="en-GB" sz="3200" dirty="0" smtClean="0"/>
              <a:t>The experiment changes </a:t>
            </a:r>
            <a:r>
              <a:rPr lang="en-GB" sz="3200" dirty="0" smtClean="0">
                <a:solidFill>
                  <a:srgbClr val="00B050"/>
                </a:solidFill>
              </a:rPr>
              <a:t>the amount of fertiliser the carrots get </a:t>
            </a:r>
            <a:r>
              <a:rPr lang="en-GB" sz="3200" dirty="0" smtClean="0"/>
              <a:t>and measures </a:t>
            </a:r>
            <a:r>
              <a:rPr lang="en-GB" sz="3200" dirty="0" smtClean="0">
                <a:solidFill>
                  <a:srgbClr val="00B050"/>
                </a:solidFill>
              </a:rPr>
              <a:t>the size of the carrots.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15362" name="Picture 2" descr="Sea Minerals Fertilizer - My Favorite Fertiliz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2"/>
          <a:stretch/>
        </p:blipFill>
        <p:spPr bwMode="auto">
          <a:xfrm>
            <a:off x="8720667" y="-94342"/>
            <a:ext cx="3471333" cy="39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ureGrow UK the finest Horse and Pony Paddock Fertilis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09" y="3014134"/>
            <a:ext cx="27527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254000"/>
            <a:ext cx="557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Plenary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1591733"/>
            <a:ext cx="9872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What is a hypothesis?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What is an observation?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What is a prediction?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539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>
                <a:latin typeface="+mn-lt"/>
              </a:rPr>
              <a:t>I can name some famous scientists</a:t>
            </a:r>
            <a:endParaRPr lang="en-GB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+mn-lt"/>
              </a:rPr>
              <a:t>I can describe what scientists do.</a:t>
            </a:r>
            <a:endParaRPr lang="en-GB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48933" y="4258733"/>
            <a:ext cx="9347200" cy="77893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+mn-lt"/>
              </a:rPr>
              <a:t>I can define key parts of the scientific method.</a:t>
            </a:r>
            <a:endParaRPr lang="en-GB" sz="3600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6823" y="2133600"/>
            <a:ext cx="1016000" cy="457200"/>
          </a:xfrm>
        </p:spPr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14400" y="3352800"/>
            <a:ext cx="1016000" cy="457200"/>
          </a:xfrm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14400" y="4648200"/>
            <a:ext cx="1016000" cy="457200"/>
          </a:xfrm>
        </p:spPr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ChofjUH48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0933" y="1330326"/>
            <a:ext cx="9533467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0562" y="365125"/>
            <a:ext cx="883323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  <a:latin typeface="+mn-lt"/>
              </a:rPr>
              <a:t>Pause point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46205" y="1908411"/>
            <a:ext cx="10407594" cy="4341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/>
              <a:t>What is a observation?</a:t>
            </a:r>
          </a:p>
          <a:p>
            <a:endParaRPr lang="en-GB" sz="3600" dirty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Something that you do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Something that you see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Something that you change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Something that you cant explain</a:t>
            </a: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6163" cy="1865105"/>
          </a:xfrm>
          <a:prstGeom prst="rect">
            <a:avLst/>
          </a:prstGeom>
        </p:spPr>
      </p:pic>
      <p:pic>
        <p:nvPicPr>
          <p:cNvPr id="5" name="Picture 2" descr="Counting Fingers Set Hands Signals, Hands And Numbers, Set Of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5"/>
          <a:stretch/>
        </p:blipFill>
        <p:spPr bwMode="auto">
          <a:xfrm>
            <a:off x="8043939" y="0"/>
            <a:ext cx="4148061" cy="1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0562" y="365125"/>
            <a:ext cx="883323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  <a:latin typeface="+mn-lt"/>
              </a:rPr>
              <a:t>Pause point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46205" y="1908411"/>
            <a:ext cx="10407594" cy="4341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What is a hypothesis?</a:t>
            </a:r>
          </a:p>
          <a:p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An idea that will explain an observation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An answer to a question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A result from an experiment</a:t>
            </a:r>
            <a:endParaRPr lang="en-GB" sz="4000" dirty="0"/>
          </a:p>
          <a:p>
            <a:pPr marL="0" indent="0">
              <a:buNone/>
            </a:pPr>
            <a:endParaRPr lang="en-GB" sz="4000" dirty="0" smtClean="0"/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6163" cy="1865105"/>
          </a:xfrm>
          <a:prstGeom prst="rect">
            <a:avLst/>
          </a:prstGeom>
        </p:spPr>
      </p:pic>
      <p:pic>
        <p:nvPicPr>
          <p:cNvPr id="5" name="Picture 2" descr="Counting Fingers Set Hands Signals, Hands And Numbers, Set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9"/>
          <a:stretch/>
        </p:blipFill>
        <p:spPr bwMode="auto">
          <a:xfrm>
            <a:off x="9059940" y="-65556"/>
            <a:ext cx="3047394" cy="1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0562" y="365125"/>
            <a:ext cx="883323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  <a:latin typeface="+mn-lt"/>
              </a:rPr>
              <a:t>Pause point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46205" y="1908411"/>
            <a:ext cx="10407594" cy="4341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is an experiment?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Fun stuff to do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way of making an explosion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way of measuring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way of testing a hypothesis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6163" cy="1865105"/>
          </a:xfrm>
          <a:prstGeom prst="rect">
            <a:avLst/>
          </a:prstGeom>
        </p:spPr>
      </p:pic>
      <p:pic>
        <p:nvPicPr>
          <p:cNvPr id="5" name="Picture 2" descr="Counting Fingers Set Hands Signals, Hands And Numbers, Set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5"/>
          <a:stretch/>
        </p:blipFill>
        <p:spPr bwMode="auto">
          <a:xfrm>
            <a:off x="8043939" y="0"/>
            <a:ext cx="4148061" cy="1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2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46851"/>
              </p:ext>
            </p:extLst>
          </p:nvPr>
        </p:nvGraphicFramePr>
        <p:xfrm>
          <a:off x="1049865" y="1286934"/>
          <a:ext cx="10769602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935">
                  <a:extLst>
                    <a:ext uri="{9D8B030D-6E8A-4147-A177-3AD203B41FA5}">
                      <a16:colId xmlns:a16="http://schemas.microsoft.com/office/drawing/2014/main" val="3812358169"/>
                    </a:ext>
                  </a:extLst>
                </a:gridCol>
                <a:gridCol w="8466667">
                  <a:extLst>
                    <a:ext uri="{9D8B030D-6E8A-4147-A177-3AD203B41FA5}">
                      <a16:colId xmlns:a16="http://schemas.microsoft.com/office/drawing/2014/main" val="3335505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Key knowledge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1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Observation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Something you can see or sense</a:t>
                      </a:r>
                      <a:r>
                        <a:rPr lang="en-GB" sz="2400" baseline="0" dirty="0" smtClean="0"/>
                        <a:t> in the world around you.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5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Hypothesis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 idea about</a:t>
                      </a:r>
                      <a:r>
                        <a:rPr lang="en-GB" sz="2400" baseline="0" dirty="0" smtClean="0"/>
                        <a:t> the cause of an observation or a connection between observations.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3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 suggestion of what might happen based on your</a:t>
                      </a:r>
                      <a:r>
                        <a:rPr lang="en-GB" sz="2400" baseline="0" dirty="0" smtClean="0"/>
                        <a:t> hypothesis.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5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Experiment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test of your prediction.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251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Conclusion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 statement of whether your evidence from your experiment supports</a:t>
                      </a:r>
                      <a:r>
                        <a:rPr lang="en-GB" sz="2400" baseline="0" dirty="0" smtClean="0"/>
                        <a:t> your prediction or not.  If it does not, a new hypothesis may need to be considered.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1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69333"/>
            <a:ext cx="682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Application </a:t>
            </a:r>
            <a:r>
              <a:rPr lang="en-GB" sz="3600" dirty="0" smtClean="0">
                <a:solidFill>
                  <a:schemeClr val="bg1"/>
                </a:solidFill>
              </a:rPr>
              <a:t>task – I do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7" y="1201566"/>
            <a:ext cx="58081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experiment: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observa</a:t>
            </a:r>
            <a:r>
              <a:rPr lang="en-GB" sz="3200" dirty="0" smtClean="0"/>
              <a:t>tion is </a:t>
            </a:r>
            <a:r>
              <a:rPr lang="en-GB" sz="3200" dirty="0" smtClean="0">
                <a:solidFill>
                  <a:srgbClr val="FF0000"/>
                </a:solidFill>
              </a:rPr>
              <a:t>that water gets hot.</a:t>
            </a:r>
          </a:p>
          <a:p>
            <a:r>
              <a:rPr lang="en-GB" sz="3200" dirty="0" smtClean="0"/>
              <a:t>The hypothesis is </a:t>
            </a:r>
            <a:r>
              <a:rPr lang="en-GB" sz="3200" dirty="0" smtClean="0">
                <a:solidFill>
                  <a:srgbClr val="FF0000"/>
                </a:solidFill>
              </a:rPr>
              <a:t>that heat from the flame makes the water hot.</a:t>
            </a:r>
          </a:p>
          <a:p>
            <a:r>
              <a:rPr lang="en-GB" sz="3200" dirty="0" smtClean="0"/>
              <a:t>The prediction is </a:t>
            </a:r>
            <a:r>
              <a:rPr lang="en-GB" sz="3200" dirty="0" smtClean="0">
                <a:solidFill>
                  <a:srgbClr val="FF0000"/>
                </a:solidFill>
              </a:rPr>
              <a:t>the longer the water is heated, the hotter it gets.</a:t>
            </a:r>
          </a:p>
          <a:p>
            <a:r>
              <a:rPr lang="en-GB" sz="3200" dirty="0" smtClean="0"/>
              <a:t>The experiment changes </a:t>
            </a:r>
            <a:r>
              <a:rPr lang="en-GB" sz="3200" dirty="0" smtClean="0">
                <a:solidFill>
                  <a:srgbClr val="FF0000"/>
                </a:solidFill>
              </a:rPr>
              <a:t>the length of time the water is heated </a:t>
            </a:r>
            <a:r>
              <a:rPr lang="en-GB" sz="3200" dirty="0" smtClean="0"/>
              <a:t>and measures</a:t>
            </a:r>
            <a:r>
              <a:rPr lang="en-GB" sz="3200" dirty="0" smtClean="0">
                <a:solidFill>
                  <a:srgbClr val="FF0000"/>
                </a:solidFill>
              </a:rPr>
              <a:t> the change in temperature.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Boiling water with a Bunsen burner - Stock Image - C030/030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0"/>
            <a:ext cx="5076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69333"/>
            <a:ext cx="682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Application </a:t>
            </a:r>
            <a:r>
              <a:rPr lang="en-GB" sz="3600" dirty="0" smtClean="0">
                <a:solidFill>
                  <a:schemeClr val="bg1"/>
                </a:solidFill>
              </a:rPr>
              <a:t>task – I do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7" y="1201566"/>
            <a:ext cx="5808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experiment: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observa</a:t>
            </a:r>
            <a:r>
              <a:rPr lang="en-GB" sz="3200" dirty="0" smtClean="0"/>
              <a:t>tion is </a:t>
            </a:r>
            <a:r>
              <a:rPr lang="en-GB" sz="3200" dirty="0" smtClean="0">
                <a:solidFill>
                  <a:srgbClr val="FF0000"/>
                </a:solidFill>
              </a:rPr>
              <a:t>that springs stretch.</a:t>
            </a:r>
          </a:p>
          <a:p>
            <a:r>
              <a:rPr lang="en-GB" sz="3200" dirty="0" smtClean="0"/>
              <a:t>The hypothesis is </a:t>
            </a:r>
            <a:r>
              <a:rPr lang="en-GB" sz="3200" dirty="0" smtClean="0">
                <a:solidFill>
                  <a:srgbClr val="FF0000"/>
                </a:solidFill>
              </a:rPr>
              <a:t>that a force stretches a spring.</a:t>
            </a:r>
          </a:p>
          <a:p>
            <a:r>
              <a:rPr lang="en-GB" sz="3200" dirty="0" smtClean="0"/>
              <a:t>The prediction is </a:t>
            </a:r>
            <a:r>
              <a:rPr lang="en-GB" sz="3200" dirty="0" smtClean="0">
                <a:solidFill>
                  <a:srgbClr val="FF0000"/>
                </a:solidFill>
              </a:rPr>
              <a:t>the bigger the force, the longer the spring gets.</a:t>
            </a:r>
          </a:p>
          <a:p>
            <a:r>
              <a:rPr lang="en-GB" sz="3200" dirty="0" smtClean="0"/>
              <a:t>The experiment changes </a:t>
            </a:r>
            <a:r>
              <a:rPr lang="en-GB" sz="3200" dirty="0" smtClean="0">
                <a:solidFill>
                  <a:srgbClr val="FF0000"/>
                </a:solidFill>
              </a:rPr>
              <a:t>weight on the spring </a:t>
            </a:r>
            <a:r>
              <a:rPr lang="en-GB" sz="3200" dirty="0" smtClean="0"/>
              <a:t>and measures </a:t>
            </a:r>
            <a:r>
              <a:rPr lang="en-GB" sz="3200" dirty="0" smtClean="0">
                <a:solidFill>
                  <a:srgbClr val="FF0000"/>
                </a:solidFill>
              </a:rPr>
              <a:t>the length of the spring.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IGCSE/GCSE Matter and Forces/Effects of Forces (Hooke's Law) Pas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1"/>
          <a:stretch/>
        </p:blipFill>
        <p:spPr bwMode="auto">
          <a:xfrm>
            <a:off x="6604000" y="-1"/>
            <a:ext cx="5554134" cy="636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602</Words>
  <Application>Microsoft Office PowerPoint</Application>
  <PresentationFormat>Widescreen</PresentationFormat>
  <Paragraphs>97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Gorman</dc:creator>
  <cp:lastModifiedBy>Calum Berry</cp:lastModifiedBy>
  <cp:revision>97</cp:revision>
  <dcterms:created xsi:type="dcterms:W3CDTF">2019-07-11T09:24:25Z</dcterms:created>
  <dcterms:modified xsi:type="dcterms:W3CDTF">2020-06-11T13:14:55Z</dcterms:modified>
</cp:coreProperties>
</file>