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ctiveX/activeX1.xml" ContentType="application/vnd.ms-office.activeX+xml"/>
  <Override PartName="/ppt/tags/tag1.xml" ContentType="application/vnd.openxmlformats-officedocument.presentationml.tags+xml"/>
  <Override PartName="/ppt/activeX/activeX2.xml" ContentType="application/vnd.ms-office.activeX+xml"/>
  <Override PartName="/ppt/tags/tag2.xml" ContentType="application/vnd.openxmlformats-officedocument.presentationml.tags+xml"/>
  <Override PartName="/ppt/activeX/activeX3.xml" ContentType="application/vnd.ms-office.activeX+xml"/>
  <Override PartName="/ppt/tags/tag3.xml" ContentType="application/vnd.openxmlformats-officedocument.presentationml.tags+xml"/>
  <Override PartName="/ppt/activeX/activeX4.xml" ContentType="application/vnd.ms-office.activeX+xml"/>
  <Override PartName="/ppt/tags/tag4.xml" ContentType="application/vnd.openxmlformats-officedocument.presentationml.tags+xml"/>
  <Override PartName="/ppt/activeX/activeX5.xml" ContentType="application/vnd.ms-office.activeX+xml"/>
  <Override PartName="/ppt/tags/tag5.xml" ContentType="application/vnd.openxmlformats-officedocument.presentationml.tags+xml"/>
  <Override PartName="/ppt/activeX/activeX6.xml" ContentType="application/vnd.ms-office.activeX+xml"/>
  <Override PartName="/ppt/tags/tag6.xml" ContentType="application/vnd.openxmlformats-officedocument.presentationml.tags+xml"/>
  <Override PartName="/ppt/activeX/activeX7.xml" ContentType="application/vnd.ms-office.activeX+xml"/>
  <Override PartName="/ppt/tags/tag7.xml" ContentType="application/vnd.openxmlformats-officedocument.presentationml.tags+xml"/>
  <Override PartName="/ppt/activeX/activeX8.xml" ContentType="application/vnd.ms-office.activeX+xml"/>
  <Override PartName="/ppt/tags/tag8.xml" ContentType="application/vnd.openxmlformats-officedocument.presentationml.tags+xml"/>
  <Override PartName="/ppt/activeX/activeX9.xml" ContentType="application/vnd.ms-office.activeX+xml"/>
  <Override PartName="/ppt/tags/tag9.xml" ContentType="application/vnd.openxmlformats-officedocument.presentationml.tags+xml"/>
  <Override PartName="/ppt/activeX/activeX10.xml" ContentType="application/vnd.ms-office.activeX+xml"/>
  <Override PartName="/ppt/tags/tag10.xml" ContentType="application/vnd.openxmlformats-officedocument.presentationml.tags+xml"/>
  <Override PartName="/ppt/activeX/activeX11.xml" ContentType="application/vnd.ms-office.activeX+xml"/>
  <Override PartName="/ppt/tags/tag11.xml" ContentType="application/vnd.openxmlformats-officedocument.presentationml.tags+xml"/>
  <Override PartName="/ppt/activeX/activeX12.xml" ContentType="application/vnd.ms-office.activeX+xml"/>
  <Override PartName="/ppt/tags/tag12.xml" ContentType="application/vnd.openxmlformats-officedocument.presentationml.tags+xml"/>
  <Override PartName="/ppt/activeX/activeX13.xml" ContentType="application/vnd.ms-office.activeX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4" r:id="rId3"/>
    <p:sldId id="258" r:id="rId4"/>
    <p:sldId id="289" r:id="rId5"/>
    <p:sldId id="259" r:id="rId6"/>
    <p:sldId id="292" r:id="rId7"/>
    <p:sldId id="287" r:id="rId8"/>
    <p:sldId id="293" r:id="rId9"/>
    <p:sldId id="261" r:id="rId10"/>
    <p:sldId id="285" r:id="rId11"/>
    <p:sldId id="295" r:id="rId12"/>
    <p:sldId id="265" r:id="rId13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93DA8-EDB2-2589-D452-897972E4D13D}" v="687" dt="2020-06-25T10:41:36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um Berry" userId="S::calum.berry@oasismediacityuk.org::506830d0-fd88-45fb-9f5b-a91643056c5f" providerId="AD" clId="Web-{A0493DA8-EDB2-2589-D452-897972E4D13D}"/>
    <pc:docChg chg="addSld modSld">
      <pc:chgData name="Calum Berry" userId="S::calum.berry@oasismediacityuk.org::506830d0-fd88-45fb-9f5b-a91643056c5f" providerId="AD" clId="Web-{A0493DA8-EDB2-2589-D452-897972E4D13D}" dt="2020-06-25T10:41:36.938" v="684"/>
      <pc:docMkLst>
        <pc:docMk/>
      </pc:docMkLst>
      <pc:sldChg chg="addSp modSp">
        <pc:chgData name="Calum Berry" userId="S::calum.berry@oasismediacityuk.org::506830d0-fd88-45fb-9f5b-a91643056c5f" providerId="AD" clId="Web-{A0493DA8-EDB2-2589-D452-897972E4D13D}" dt="2020-06-25T10:40:55.063" v="600" actId="20577"/>
        <pc:sldMkLst>
          <pc:docMk/>
          <pc:sldMk cId="2138293578" sldId="285"/>
        </pc:sldMkLst>
        <pc:spChg chg="mod">
          <ac:chgData name="Calum Berry" userId="S::calum.berry@oasismediacityuk.org::506830d0-fd88-45fb-9f5b-a91643056c5f" providerId="AD" clId="Web-{A0493DA8-EDB2-2589-D452-897972E4D13D}" dt="2020-06-25T09:58:49.551" v="12" actId="20577"/>
          <ac:spMkLst>
            <pc:docMk/>
            <pc:sldMk cId="2138293578" sldId="285"/>
            <ac:spMk id="2" creationId="{00000000-0000-0000-0000-000000000000}"/>
          </ac:spMkLst>
        </pc:spChg>
        <pc:spChg chg="mod">
          <ac:chgData name="Calum Berry" userId="S::calum.berry@oasismediacityuk.org::506830d0-fd88-45fb-9f5b-a91643056c5f" providerId="AD" clId="Web-{A0493DA8-EDB2-2589-D452-897972E4D13D}" dt="2020-06-25T10:40:55.063" v="600" actId="20577"/>
          <ac:spMkLst>
            <pc:docMk/>
            <pc:sldMk cId="2138293578" sldId="285"/>
            <ac:spMk id="3" creationId="{00000000-0000-0000-0000-000000000000}"/>
          </ac:spMkLst>
        </pc:spChg>
        <pc:picChg chg="add mod">
          <ac:chgData name="Calum Berry" userId="S::calum.berry@oasismediacityuk.org::506830d0-fd88-45fb-9f5b-a91643056c5f" providerId="AD" clId="Web-{A0493DA8-EDB2-2589-D452-897972E4D13D}" dt="2020-06-25T10:37:41.906" v="128" actId="1076"/>
          <ac:picMkLst>
            <pc:docMk/>
            <pc:sldMk cId="2138293578" sldId="285"/>
            <ac:picMk id="4" creationId="{54F3249E-740E-46E9-9FD3-ECA48C8CD6E5}"/>
          </ac:picMkLst>
        </pc:picChg>
      </pc:sldChg>
      <pc:sldChg chg="addSp modSp new">
        <pc:chgData name="Calum Berry" userId="S::calum.berry@oasismediacityuk.org::506830d0-fd88-45fb-9f5b-a91643056c5f" providerId="AD" clId="Web-{A0493DA8-EDB2-2589-D452-897972E4D13D}" dt="2020-06-25T10:41:36.938" v="684"/>
        <pc:sldMkLst>
          <pc:docMk/>
          <pc:sldMk cId="1161750751" sldId="295"/>
        </pc:sldMkLst>
        <pc:spChg chg="add mod">
          <ac:chgData name="Calum Berry" userId="S::calum.berry@oasismediacityuk.org::506830d0-fd88-45fb-9f5b-a91643056c5f" providerId="AD" clId="Web-{A0493DA8-EDB2-2589-D452-897972E4D13D}" dt="2020-06-25T10:39:53.344" v="507" actId="20577"/>
          <ac:spMkLst>
            <pc:docMk/>
            <pc:sldMk cId="1161750751" sldId="295"/>
            <ac:spMk id="3" creationId="{71288794-331A-4410-BF47-E352E4CA5B78}"/>
          </ac:spMkLst>
        </pc:spChg>
        <pc:spChg chg="add mod">
          <ac:chgData name="Calum Berry" userId="S::calum.berry@oasismediacityuk.org::506830d0-fd88-45fb-9f5b-a91643056c5f" providerId="AD" clId="Web-{A0493DA8-EDB2-2589-D452-897972E4D13D}" dt="2020-06-25T10:41:36.938" v="684"/>
          <ac:spMkLst>
            <pc:docMk/>
            <pc:sldMk cId="1161750751" sldId="295"/>
            <ac:spMk id="4" creationId="{7770B002-57E1-4C2E-BBC5-5031918D4D44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7F60-CBD1-4E9B-8138-E75DA8545DC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4AD81-DA5E-4CE5-8E59-16672566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79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Read to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90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Clockwise</a:t>
            </a:r>
            <a:r>
              <a:rPr lang="en-GB" baseline="0"/>
              <a:t> from top left.  1Ada Lovelace – mathematician and invented the concept of code/programming.  </a:t>
            </a:r>
            <a:r>
              <a:rPr lang="en-GB" baseline="0" err="1"/>
              <a:t>Hedy</a:t>
            </a:r>
            <a:r>
              <a:rPr lang="en-GB" baseline="0"/>
              <a:t> </a:t>
            </a:r>
            <a:r>
              <a:rPr lang="en-GB" baseline="0" err="1"/>
              <a:t>Lamarr</a:t>
            </a:r>
            <a:r>
              <a:rPr lang="en-GB" baseline="0"/>
              <a:t> – designed radio frequency switching to control torpedoes in WW2.  Now the same technology is called Bluetooth.  Also a Hollywood star.  3.  Rosalind Franklin – used X-ray crystallography to discover the structure of DNA.  4.  Florence Nightingale – pioneered the use of hygiene in hospitals to avoid infection.  5.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Katherine Johnson,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Dorothy Vaughan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Mary Jackson.  Mathematicians,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prrogrammers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engineers who had key roles in first moon landing.</a:t>
            </a:r>
            <a:endParaRPr lang="en-GB" sz="12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8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60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26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Read through the slide with students then cover up the key knowledge.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57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135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AD81-DA5E-4CE5-8E59-16672566AB7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62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wmf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.wmf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.wmf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.wmf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.wmf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.wmf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.wmf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wmf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8656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03200" y="6012360"/>
            <a:ext cx="11785600" cy="43088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words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Workplace skills, character, 9 habits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25 June 2020</a:t>
            </a:fld>
            <a:endParaRPr kumimoji="0" lang="en-GB" sz="2400" b="0" i="0" u="sng" strike="noStrike" kern="1200" cap="none" spc="0" normalizeH="0" baseline="0" noProof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 userDrawn="1"/>
        </p:nvSpPr>
        <p:spPr bwMode="auto">
          <a:xfrm>
            <a:off x="1386928" y="-125913"/>
            <a:ext cx="7596332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Title: Famous female scientists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LO: To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describe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characteristics of successful scientists.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23" name="ShockwaveFlash2" r:id="rId2" imgW="2654280" imgH="774720"/>
        </mc:Choice>
        <mc:Fallback>
          <p:control name="ShockwaveFlash2" r:id="rId2" imgW="2654280" imgH="774720">
            <p:pic>
              <p:nvPicPr>
                <p:cNvPr id="16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7013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25 June 2020</a:t>
            </a:fld>
            <a:endParaRPr kumimoji="0" lang="en-GB" sz="2400" b="0" i="0" u="sng" strike="noStrike" kern="1200" cap="none" spc="0" normalizeH="0" baseline="0" noProof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8483" name="ShockwaveFlash2" r:id="rId2" imgW="2654280" imgH="774720"/>
        </mc:Choice>
        <mc:Fallback>
          <p:control name="ShockwaveFlash2" r:id="rId2" imgW="2654280" imgH="774720">
            <p:pic>
              <p:nvPicPr>
                <p:cNvPr id="13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3079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25 June 2020</a:t>
            </a:fld>
            <a:endParaRPr kumimoji="0" lang="en-GB" sz="2400" b="0" i="0" u="sng" strike="noStrike" kern="1200" cap="none" spc="0" normalizeH="0" baseline="0" noProof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9507" name="ShockwaveFlash2" r:id="rId2" imgW="2654280" imgH="774720"/>
        </mc:Choice>
        <mc:Fallback>
          <p:control name="ShockwaveFlash2" r:id="rId2" imgW="2654280" imgH="774720">
            <p:pic>
              <p:nvPicPr>
                <p:cNvPr id="13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5807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25 June 2020</a:t>
            </a:fld>
            <a:endParaRPr kumimoji="0" lang="en-GB" sz="2400" b="0" i="0" u="sng" strike="noStrike" kern="1200" cap="none" spc="0" normalizeH="0" baseline="0" noProof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31" name="ShockwaveFlash2" r:id="rId2" imgW="2654280" imgH="774720"/>
        </mc:Choice>
        <mc:Fallback>
          <p:control name="ShockwaveFlash2" r:id="rId2" imgW="2654280" imgH="774720">
            <p:pic>
              <p:nvPicPr>
                <p:cNvPr id="12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4483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25 June 2020</a:t>
            </a:fld>
            <a:endParaRPr kumimoji="0" lang="en-GB" sz="2400" b="0" i="0" u="sng" strike="noStrike" kern="1200" cap="none" spc="0" normalizeH="0" baseline="0" noProof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1555" name="ShockwaveFlash2" r:id="rId2" imgW="2654280" imgH="774720"/>
        </mc:Choice>
        <mc:Fallback>
          <p:control name="ShockwaveFlash2" r:id="rId2" imgW="2654280" imgH="774720">
            <p:pic>
              <p:nvPicPr>
                <p:cNvPr id="12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563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ccess Crit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12801" y="1676400"/>
            <a:ext cx="10644777" cy="3810000"/>
            <a:chOff x="913135" y="1878982"/>
            <a:chExt cx="7983583" cy="3100900"/>
          </a:xfrm>
        </p:grpSpPr>
        <p:sp>
          <p:nvSpPr>
            <p:cNvPr id="20" name="Chevron 19"/>
            <p:cNvSpPr/>
            <p:nvPr/>
          </p:nvSpPr>
          <p:spPr>
            <a:xfrm rot="5400000">
              <a:off x="744232" y="2047885"/>
              <a:ext cx="1126024" cy="788217"/>
            </a:xfrm>
            <a:prstGeom prst="chevron">
              <a:avLst/>
            </a:prstGeom>
            <a:solidFill>
              <a:srgbClr val="02E017"/>
            </a:solidFill>
            <a:ln>
              <a:solidFill>
                <a:srgbClr val="33AE0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 Same Side Corner Rectangle 17"/>
            <p:cNvSpPr/>
            <p:nvPr userDrawn="1"/>
          </p:nvSpPr>
          <p:spPr>
            <a:xfrm rot="5400000">
              <a:off x="4906668" y="-1352551"/>
              <a:ext cx="732300" cy="7195366"/>
            </a:xfrm>
            <a:prstGeom prst="round2SameRect">
              <a:avLst/>
            </a:prstGeom>
            <a:ln>
              <a:solidFill>
                <a:srgbClr val="02E01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hevron 15"/>
            <p:cNvSpPr/>
            <p:nvPr/>
          </p:nvSpPr>
          <p:spPr>
            <a:xfrm rot="5400000">
              <a:off x="744232" y="3025487"/>
              <a:ext cx="1126024" cy="788217"/>
            </a:xfrm>
            <a:prstGeom prst="chevron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23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 Same Side Corner Rectangle 13"/>
            <p:cNvSpPr/>
            <p:nvPr/>
          </p:nvSpPr>
          <p:spPr>
            <a:xfrm rot="5400000">
              <a:off x="4897330" y="-361439"/>
              <a:ext cx="731915" cy="7195366"/>
            </a:xfrm>
            <a:prstGeom prst="round2Same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hevron 11"/>
            <p:cNvSpPr/>
            <p:nvPr/>
          </p:nvSpPr>
          <p:spPr>
            <a:xfrm rot="5400000">
              <a:off x="744232" y="4022761"/>
              <a:ext cx="1126024" cy="788217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47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 Same Side Corner Rectangle 9"/>
            <p:cNvSpPr/>
            <p:nvPr userDrawn="1"/>
          </p:nvSpPr>
          <p:spPr>
            <a:xfrm rot="5400000">
              <a:off x="4987082" y="602461"/>
              <a:ext cx="623906" cy="7195366"/>
            </a:xfrm>
            <a:prstGeom prst="round2Same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1930400" y="1676400"/>
            <a:ext cx="93472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1930400" y="2895600"/>
            <a:ext cx="93472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1930400" y="4114800"/>
            <a:ext cx="9347200" cy="76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/>
          </p:nvPr>
        </p:nvSpPr>
        <p:spPr>
          <a:xfrm>
            <a:off x="812800" y="2133600"/>
            <a:ext cx="1016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12800" y="3276600"/>
            <a:ext cx="1016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812800" y="4495800"/>
            <a:ext cx="1016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25 June 2020</a:t>
            </a:fld>
            <a:endParaRPr kumimoji="0" lang="en-GB" sz="2400" b="0" i="0" u="sng" strike="noStrike" kern="1200" cap="none" spc="0" normalizeH="0" baseline="0" noProof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  <p:sp>
        <p:nvSpPr>
          <p:cNvPr id="30" name="Rectangle 2"/>
          <p:cNvSpPr txBox="1">
            <a:spLocks noChangeArrowheads="1"/>
          </p:cNvSpPr>
          <p:nvPr userDrawn="1"/>
        </p:nvSpPr>
        <p:spPr bwMode="auto">
          <a:xfrm>
            <a:off x="1386928" y="-125913"/>
            <a:ext cx="7596332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Title: Famous female scientists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LO: To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describe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characteristics of successful scientists.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67" name="ShockwaveFlash2" r:id="rId2" imgW="2654280" imgH="774720"/>
        </mc:Choice>
        <mc:Fallback>
          <p:control name="ShockwaveFlash2" r:id="rId2" imgW="2654280" imgH="774720">
            <p:pic>
              <p:nvPicPr>
                <p:cNvPr id="26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9068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25 June 2020</a:t>
            </a:fld>
            <a:endParaRPr kumimoji="0" lang="en-GB" sz="2400" b="0" i="0" u="sng" strike="noStrike" kern="1200" cap="none" spc="0" normalizeH="0" baseline="0" noProof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386928" y="-125913"/>
            <a:ext cx="7596332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Title: Famous female scientists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LO: To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describe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characteristics of successful scientists.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339" name="ShockwaveFlash2" r:id="rId2" imgW="2654280" imgH="774720"/>
        </mc:Choice>
        <mc:Fallback>
          <p:control name="ShockwaveFlash2" r:id="rId2" imgW="2654280" imgH="774720">
            <p:pic>
              <p:nvPicPr>
                <p:cNvPr id="29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5710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-42204"/>
            <a:ext cx="856490" cy="685859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03200" y="-42204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ate Placeholder 9"/>
          <p:cNvSpPr txBox="1">
            <a:spLocks/>
          </p:cNvSpPr>
          <p:nvPr userDrawn="1"/>
        </p:nvSpPr>
        <p:spPr bwMode="auto">
          <a:xfrm>
            <a:off x="6384032" y="-69588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25 June 2020</a:t>
            </a:fld>
            <a:endParaRPr kumimoji="0" lang="en-GB" sz="2400" b="0" i="0" u="sng" strike="noStrike" kern="1200" cap="none" spc="0" normalizeH="0" baseline="0" noProof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12974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147" name="ShockwaveFlash2" r:id="rId2" imgW="2654280" imgH="774720"/>
        </mc:Choice>
        <mc:Fallback>
          <p:control name="ShockwaveFlash2" r:id="rId2" imgW="2654280" imgH="774720">
            <p:pic>
              <p:nvPicPr>
                <p:cNvPr id="10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08703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0927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25 June 2020</a:t>
            </a:fld>
            <a:endParaRPr kumimoji="0" lang="en-GB" sz="2400" b="0" i="0" u="sng" strike="noStrike" kern="1200" cap="none" spc="0" normalizeH="0" baseline="0" noProof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3363" name="ShockwaveFlash2" r:id="rId2" imgW="2654280" imgH="774720"/>
        </mc:Choice>
        <mc:Fallback>
          <p:control name="ShockwaveFlash2" r:id="rId2" imgW="2654280" imgH="774720">
            <p:pic>
              <p:nvPicPr>
                <p:cNvPr id="11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1238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14068"/>
            <a:ext cx="856490" cy="685859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03200" y="14068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Date Placeholder 9"/>
          <p:cNvSpPr txBox="1">
            <a:spLocks/>
          </p:cNvSpPr>
          <p:nvPr userDrawn="1"/>
        </p:nvSpPr>
        <p:spPr bwMode="auto">
          <a:xfrm>
            <a:off x="6384032" y="-13316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25 June 2020</a:t>
            </a:fld>
            <a:endParaRPr kumimoji="0" lang="en-GB" sz="2400" b="0" i="0" u="sng" strike="noStrike" kern="1200" cap="none" spc="0" normalizeH="0" baseline="0" noProof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69246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4387" name="ShockwaveFlash2" r:id="rId2" imgW="2654280" imgH="774720"/>
        </mc:Choice>
        <mc:Fallback>
          <p:control name="ShockwaveFlash2" r:id="rId2" imgW="2654280" imgH="774720">
            <p:pic>
              <p:nvPicPr>
                <p:cNvPr id="12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64975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5134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25 June 2020</a:t>
            </a:fld>
            <a:endParaRPr kumimoji="0" lang="en-GB" sz="2400" b="0" i="0" u="sng" strike="noStrike" kern="1200" cap="none" spc="0" normalizeH="0" baseline="0" noProof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5411" name="ShockwaveFlash2" r:id="rId2" imgW="2654280" imgH="774720"/>
        </mc:Choice>
        <mc:Fallback>
          <p:control name="ShockwaveFlash2" r:id="rId2" imgW="2654280" imgH="774720">
            <p:pic>
              <p:nvPicPr>
                <p:cNvPr id="13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3581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25 June 2020</a:t>
            </a:fld>
            <a:endParaRPr kumimoji="0" lang="en-GB" sz="2400" b="0" i="0" u="sng" strike="noStrike" kern="1200" cap="none" spc="0" normalizeH="0" baseline="0" noProof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6435" name="ShockwaveFlash2" r:id="rId2" imgW="2654280" imgH="774720"/>
        </mc:Choice>
        <mc:Fallback>
          <p:control name="ShockwaveFlash2" r:id="rId2" imgW="2654280" imgH="774720">
            <p:pic>
              <p:nvPicPr>
                <p:cNvPr id="15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6407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1F9-A34A-45F1-93FB-2CBE10EC5BD4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90" y="0"/>
            <a:ext cx="856490" cy="685859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03200" y="0"/>
            <a:ext cx="11988799" cy="1235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9"/>
          <p:cNvSpPr txBox="1">
            <a:spLocks/>
          </p:cNvSpPr>
          <p:nvPr userDrawn="1"/>
        </p:nvSpPr>
        <p:spPr bwMode="auto">
          <a:xfrm>
            <a:off x="6384032" y="-27384"/>
            <a:ext cx="57119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7323-1989-4B4F-A783-923AE2B76FBB}" type="datetime2">
              <a:rPr kumimoji="0" lang="en-GB" sz="2400" b="0" i="0" u="sng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25 June 2020</a:t>
            </a:fld>
            <a:endParaRPr kumimoji="0" lang="en-GB" sz="2400" b="0" i="0" u="sng" strike="noStrike" kern="1200" cap="none" spc="0" normalizeH="0" baseline="0" noProof="0">
              <a:ln w="12700">
                <a:noFill/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8" y="155178"/>
            <a:ext cx="1225402" cy="70719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7459" name="ShockwaveFlash2" r:id="rId2" imgW="2654280" imgH="774720"/>
        </mc:Choice>
        <mc:Fallback>
          <p:control name="ShockwaveFlash2" r:id="rId2" imgW="2654280" imgH="774720">
            <p:pic>
              <p:nvPicPr>
                <p:cNvPr id="11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31989" y="450907"/>
                  <a:ext cx="2654094" cy="774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6011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81F9-A34A-45F1-93FB-2CBE10EC5BD4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6935-BEA9-48B1-A7E3-06E7F754B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1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5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35FwmiPE9tI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K8xHq6dfA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886337" y="1508270"/>
            <a:ext cx="10679130" cy="3033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Do now: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What do scientists do?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What makes a good scientist?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Why do scientists do experiment?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7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0" y="169333"/>
            <a:ext cx="682413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Application task – I 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0667" y="1524000"/>
            <a:ext cx="7749397" cy="48320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>
                <a:cs typeface="Calibri"/>
              </a:rPr>
              <a:t>Scientist's name: </a:t>
            </a:r>
            <a:r>
              <a:rPr lang="en-GB" sz="2800">
                <a:solidFill>
                  <a:srgbClr val="FF0000"/>
                </a:solidFill>
                <a:cs typeface="Calibri"/>
              </a:rPr>
              <a:t>Rosalind Franklin</a:t>
            </a:r>
          </a:p>
          <a:p>
            <a:endParaRPr lang="en-GB" sz="2800">
              <a:cs typeface="Calibri"/>
            </a:endParaRPr>
          </a:p>
          <a:p>
            <a:r>
              <a:rPr lang="en-GB" sz="2800">
                <a:cs typeface="Calibri"/>
              </a:rPr>
              <a:t>Scientist's achievement: </a:t>
            </a:r>
            <a:r>
              <a:rPr lang="en-GB" sz="2800" dirty="0">
                <a:solidFill>
                  <a:srgbClr val="FF0000"/>
                </a:solidFill>
                <a:cs typeface="Calibri"/>
              </a:rPr>
              <a:t>She used X-ray </a:t>
            </a:r>
            <a:r>
              <a:rPr lang="en-GB" sz="2800">
                <a:solidFill>
                  <a:srgbClr val="FF0000"/>
                </a:solidFill>
                <a:cs typeface="Calibri"/>
              </a:rPr>
              <a:t>crytallography to analyse the structure of a biologial moecule called DNA.  This work would be crucial in understanding the shape of the molecule.</a:t>
            </a:r>
            <a:endParaRPr lang="en-GB" sz="2800" dirty="0">
              <a:solidFill>
                <a:srgbClr val="FF0000"/>
              </a:solidFill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r>
              <a:rPr lang="en-GB" sz="2800" dirty="0">
                <a:cs typeface="Calibri"/>
              </a:rPr>
              <a:t>Adversity faced:  </a:t>
            </a:r>
            <a:r>
              <a:rPr lang="en-GB" sz="2800" dirty="0">
                <a:solidFill>
                  <a:srgbClr val="FF0000"/>
                </a:solidFill>
                <a:cs typeface="Calibri"/>
              </a:rPr>
              <a:t>Her work was shared without her position and this made two male scientists very famous.  her work was likely undervalued because </a:t>
            </a:r>
            <a:r>
              <a:rPr lang="en-GB" sz="2800">
                <a:solidFill>
                  <a:srgbClr val="FF0000"/>
                </a:solidFill>
                <a:cs typeface="Calibri"/>
              </a:rPr>
              <a:t>of sexism.</a:t>
            </a:r>
            <a:endParaRPr lang="en-GB" sz="2800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4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54F3249E-740E-46E9-9FD3-ECA48C8CD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603" y="1388584"/>
            <a:ext cx="26574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9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288794-331A-4410-BF47-E352E4CA5B78}"/>
              </a:ext>
            </a:extLst>
          </p:cNvPr>
          <p:cNvSpPr txBox="1"/>
          <p:nvPr/>
        </p:nvSpPr>
        <p:spPr>
          <a:xfrm>
            <a:off x="1625600" y="169333"/>
            <a:ext cx="682413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Application task – You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0B002-57E1-4C2E-BBC5-5031918D4D44}"/>
              </a:ext>
            </a:extLst>
          </p:cNvPr>
          <p:cNvSpPr txBox="1"/>
          <p:nvPr/>
        </p:nvSpPr>
        <p:spPr>
          <a:xfrm>
            <a:off x="1273835" y="1604513"/>
            <a:ext cx="1049259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Use the information sheets to analysie the work of more femal scientists.  Use </a:t>
            </a:r>
            <a:r>
              <a:rPr lang="en-US" sz="3200"/>
              <a:t>the same structure as we did in the 'I do'.</a:t>
            </a:r>
            <a:endParaRPr lang="en-US" sz="320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>
                <a:cs typeface="Calibri"/>
              </a:rPr>
              <a:t>Scientists name:</a:t>
            </a:r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>
                <a:cs typeface="Calibri"/>
              </a:rPr>
              <a:t>Scientists achievement:</a:t>
            </a:r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>
                <a:cs typeface="Calibri"/>
              </a:rPr>
              <a:t>Adversity faced: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75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0" y="254000"/>
            <a:ext cx="5571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3200" y="1591733"/>
            <a:ext cx="9872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/>
              <a:t>What is a hypothesis?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/>
              <a:t>What is an observation?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/>
              <a:t>What is a prediction?</a:t>
            </a:r>
          </a:p>
        </p:txBody>
      </p:sp>
    </p:spTree>
    <p:extLst>
      <p:ext uri="{BB962C8B-B14F-4D97-AF65-F5344CB8AC3E}">
        <p14:creationId xmlns:p14="http://schemas.microsoft.com/office/powerpoint/2010/main" val="285398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886337" y="1508270"/>
            <a:ext cx="10679130" cy="3033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Do now: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What do scientists do?  </a:t>
            </a:r>
            <a:r>
              <a:rPr lang="en-GB">
                <a:solidFill>
                  <a:srgbClr val="FF0000"/>
                </a:solidFill>
              </a:rPr>
              <a:t>Find out things for themselves.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What makes a good scientist?  </a:t>
            </a:r>
            <a:r>
              <a:rPr lang="en-GB">
                <a:solidFill>
                  <a:srgbClr val="FF0000"/>
                </a:solidFill>
              </a:rPr>
              <a:t>They follow the scientific method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Why do scientists do experiments?  </a:t>
            </a:r>
            <a:r>
              <a:rPr lang="en-GB">
                <a:solidFill>
                  <a:srgbClr val="FF0000"/>
                </a:solidFill>
              </a:rPr>
              <a:t>To test their hypotheses.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8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>
                <a:latin typeface="+mn-lt"/>
              </a:rPr>
              <a:t>I can name some famous female scientists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600" b="1">
                <a:latin typeface="+mn-lt"/>
              </a:rPr>
              <a:t>I can describe the achievements of famous female scientists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048933" y="4258733"/>
            <a:ext cx="9347200" cy="778933"/>
          </a:xfrm>
        </p:spPr>
        <p:txBody>
          <a:bodyPr>
            <a:normAutofit fontScale="85000" lnSpcReduction="20000"/>
          </a:bodyPr>
          <a:lstStyle/>
          <a:p>
            <a:r>
              <a:rPr lang="en-GB" sz="3600" b="1">
                <a:latin typeface="+mn-lt"/>
              </a:rPr>
              <a:t>I can explain why female scientists are not mentioned in history as much as they should be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86823" y="2133600"/>
            <a:ext cx="1016000" cy="457200"/>
          </a:xfrm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14400" y="3352800"/>
            <a:ext cx="1016000" cy="457200"/>
          </a:xfrm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914400" y="4648200"/>
            <a:ext cx="1016000" cy="457200"/>
          </a:xfrm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4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ada lovel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7" y="1283759"/>
            <a:ext cx="2526242" cy="252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hedy lamar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1" y="1283759"/>
            <a:ext cx="3369732" cy="25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rosalind frankl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37" y="1283759"/>
            <a:ext cx="2707663" cy="257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result for hidden figu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7" y="4033837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Image result for florence nightingal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9"/>
          <a:stretch/>
        </p:blipFill>
        <p:spPr bwMode="auto">
          <a:xfrm>
            <a:off x="6722533" y="4033837"/>
            <a:ext cx="2316162" cy="2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4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5FwmiPE9t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7867" y="1347258"/>
            <a:ext cx="92456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20562" y="365125"/>
            <a:ext cx="883323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bg1"/>
                </a:solidFill>
                <a:latin typeface="+mn-lt"/>
              </a:rPr>
              <a:t>Pause point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46205" y="1908411"/>
            <a:ext cx="10407594" cy="43413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/>
              <a:t>What did Rosalind Franklin achieve?</a:t>
            </a:r>
          </a:p>
          <a:p>
            <a:endParaRPr lang="en-GB" sz="3600"/>
          </a:p>
          <a:p>
            <a:pPr marL="514350" indent="-514350">
              <a:buFont typeface="+mj-lt"/>
              <a:buAutoNum type="arabicPeriod"/>
            </a:pPr>
            <a:r>
              <a:rPr lang="en-GB" sz="3600"/>
              <a:t>She invented an injection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/>
              <a:t>She took the first photographs of DNA molecules using X-rays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/>
              <a:t>She invented DNA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/>
              <a:t>She designed X-ray machines</a:t>
            </a:r>
          </a:p>
          <a:p>
            <a:pPr marL="0" indent="0">
              <a:buNone/>
            </a:pPr>
            <a:endParaRPr lang="en-GB" sz="3600"/>
          </a:p>
          <a:p>
            <a:endParaRPr lang="en-GB"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06163" cy="1865105"/>
          </a:xfrm>
          <a:prstGeom prst="rect">
            <a:avLst/>
          </a:prstGeom>
        </p:spPr>
      </p:pic>
      <p:pic>
        <p:nvPicPr>
          <p:cNvPr id="5" name="Picture 2" descr="Counting Fingers Set Hands Signals, Hands And Numbers, Set Of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5"/>
          <a:stretch/>
        </p:blipFill>
        <p:spPr bwMode="auto">
          <a:xfrm>
            <a:off x="8043939" y="0"/>
            <a:ext cx="4148061" cy="1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5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K8xHq6dfA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3867" y="1516591"/>
            <a:ext cx="839893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20562" y="365125"/>
            <a:ext cx="883323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bg1"/>
                </a:solidFill>
                <a:latin typeface="+mn-lt"/>
              </a:rPr>
              <a:t>Pause point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46205" y="1908411"/>
            <a:ext cx="10407594" cy="43413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/>
              <a:t>What did the scientists in the film do?</a:t>
            </a:r>
          </a:p>
          <a:p>
            <a:endParaRPr lang="en-GB" sz="3600"/>
          </a:p>
          <a:p>
            <a:pPr marL="514350" indent="-514350">
              <a:buFont typeface="+mj-lt"/>
              <a:buAutoNum type="arabicPeriod"/>
            </a:pPr>
            <a:r>
              <a:rPr lang="en-GB" sz="3600"/>
              <a:t>Did the sums, computing and engineering to make sure the rocket didn’t miss the moon.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/>
              <a:t>They were married to the astronauts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/>
              <a:t>They were the astronauts.</a:t>
            </a:r>
          </a:p>
          <a:p>
            <a:pPr marL="0" indent="0">
              <a:buNone/>
            </a:pPr>
            <a:endParaRPr lang="en-GB" sz="3600"/>
          </a:p>
          <a:p>
            <a:endParaRPr lang="en-GB"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06163" cy="1865105"/>
          </a:xfrm>
          <a:prstGeom prst="rect">
            <a:avLst/>
          </a:prstGeom>
        </p:spPr>
      </p:pic>
      <p:pic>
        <p:nvPicPr>
          <p:cNvPr id="5" name="Picture 2" descr="Counting Fingers Set Hands Signals, Hands And Numbers, Set Of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91"/>
          <a:stretch/>
        </p:blipFill>
        <p:spPr bwMode="auto">
          <a:xfrm>
            <a:off x="9127672" y="-65556"/>
            <a:ext cx="3064328" cy="1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6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96583"/>
              </p:ext>
            </p:extLst>
          </p:nvPr>
        </p:nvGraphicFramePr>
        <p:xfrm>
          <a:off x="1049865" y="1286934"/>
          <a:ext cx="10769602" cy="510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2935">
                  <a:extLst>
                    <a:ext uri="{9D8B030D-6E8A-4147-A177-3AD203B41FA5}">
                      <a16:colId xmlns:a16="http://schemas.microsoft.com/office/drawing/2014/main" val="3812358169"/>
                    </a:ext>
                  </a:extLst>
                </a:gridCol>
                <a:gridCol w="8466667">
                  <a:extLst>
                    <a:ext uri="{9D8B030D-6E8A-4147-A177-3AD203B41FA5}">
                      <a16:colId xmlns:a16="http://schemas.microsoft.com/office/drawing/2014/main" val="3335505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Key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1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Florence Nightingale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Pioneered the use of hygiene</a:t>
                      </a:r>
                      <a:r>
                        <a:rPr lang="en-GB" sz="2000" baseline="0"/>
                        <a:t> in hospitals</a:t>
                      </a:r>
                      <a:endParaRPr lang="en-GB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56830"/>
                  </a:ext>
                </a:extLst>
              </a:tr>
              <a:tr h="1290319">
                <a:tc>
                  <a:txBody>
                    <a:bodyPr/>
                    <a:lstStyle/>
                    <a:p>
                      <a:r>
                        <a:rPr lang="en-GB" sz="2000"/>
                        <a:t>Rosalind Franklin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Developed the x-ray crystallography which allowed the discovery of the structure of DNA</a:t>
                      </a:r>
                      <a:endParaRPr lang="en-GB" sz="20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38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Katherine Johnson,</a:t>
                      </a:r>
                      <a:r>
                        <a:rPr lang="en-GB" sz="2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Dorothy Vaughan</a:t>
                      </a:r>
                      <a:r>
                        <a:rPr lang="en-GB" sz="2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  <a:r>
                        <a:rPr lang="en-GB" sz="20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 Jackson.</a:t>
                      </a:r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Mathematicians, computer programmers  and engineers who did key jobs in making the NASA</a:t>
                      </a:r>
                      <a:r>
                        <a:rPr lang="en-GB" sz="2000" baseline="0"/>
                        <a:t> moon landings possible.</a:t>
                      </a:r>
                      <a:r>
                        <a:rPr lang="en-GB" sz="2000"/>
                        <a:t> </a:t>
                      </a:r>
                      <a:endParaRPr lang="en-GB" sz="20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95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Ada Lovelace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2000" b="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mathematician who developed the idea of computer code and software in the early 1800s!</a:t>
                      </a:r>
                      <a:endParaRPr lang="en-GB" sz="20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72515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r>
                        <a:rPr lang="en-GB" sz="2000" err="1"/>
                        <a:t>Hedy</a:t>
                      </a:r>
                      <a:r>
                        <a:rPr lang="en-GB" sz="2000" baseline="0"/>
                        <a:t> </a:t>
                      </a:r>
                      <a:r>
                        <a:rPr lang="en-GB" sz="2000" baseline="0" err="1"/>
                        <a:t>Lamarr</a:t>
                      </a:r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Developed band switching of radio frequency during world war 2 to control </a:t>
                      </a:r>
                      <a:r>
                        <a:rPr lang="en-GB" sz="2000" err="1"/>
                        <a:t>torpedos</a:t>
                      </a:r>
                      <a:r>
                        <a:rPr lang="en-GB" sz="2000"/>
                        <a:t> but now we call</a:t>
                      </a:r>
                      <a:r>
                        <a:rPr lang="en-GB" sz="2000" baseline="0"/>
                        <a:t> this Bluetooth.  Also a Hollywood star!</a:t>
                      </a:r>
                      <a:endParaRPr lang="en-GB" sz="2000"/>
                    </a:p>
                    <a:p>
                      <a:endParaRPr lang="en-GB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212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371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12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Gorman</dc:creator>
  <cp:revision>51</cp:revision>
  <cp:lastPrinted>2019-12-10T13:17:56Z</cp:lastPrinted>
  <dcterms:created xsi:type="dcterms:W3CDTF">2019-07-11T09:24:25Z</dcterms:created>
  <dcterms:modified xsi:type="dcterms:W3CDTF">2020-06-25T10:41:39Z</dcterms:modified>
</cp:coreProperties>
</file>