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tags/tag2.xml" ContentType="application/vnd.openxmlformats-officedocument.presentationml.tags+xml"/>
  <Override PartName="/ppt/activeX/activeX3.xml" ContentType="application/vnd.ms-office.activeX+xml"/>
  <Override PartName="/ppt/tags/tag3.xml" ContentType="application/vnd.openxmlformats-officedocument.presentationml.tags+xml"/>
  <Override PartName="/ppt/activeX/activeX4.xml" ContentType="application/vnd.ms-office.activeX+xml"/>
  <Override PartName="/ppt/tags/tag4.xml" ContentType="application/vnd.openxmlformats-officedocument.presentationml.tags+xml"/>
  <Override PartName="/ppt/activeX/activeX5.xml" ContentType="application/vnd.ms-office.activeX+xml"/>
  <Override PartName="/ppt/tags/tag5.xml" ContentType="application/vnd.openxmlformats-officedocument.presentationml.tags+xml"/>
  <Override PartName="/ppt/activeX/activeX6.xml" ContentType="application/vnd.ms-office.activeX+xml"/>
  <Override PartName="/ppt/tags/tag6.xml" ContentType="application/vnd.openxmlformats-officedocument.presentationml.tags+xml"/>
  <Override PartName="/ppt/activeX/activeX7.xml" ContentType="application/vnd.ms-office.activeX+xml"/>
  <Override PartName="/ppt/tags/tag7.xml" ContentType="application/vnd.openxmlformats-officedocument.presentationml.tags+xml"/>
  <Override PartName="/ppt/activeX/activeX8.xml" ContentType="application/vnd.ms-office.activeX+xml"/>
  <Override PartName="/ppt/tags/tag8.xml" ContentType="application/vnd.openxmlformats-officedocument.presentationml.tags+xml"/>
  <Override PartName="/ppt/activeX/activeX9.xml" ContentType="application/vnd.ms-office.activeX+xml"/>
  <Override PartName="/ppt/tags/tag9.xml" ContentType="application/vnd.openxmlformats-officedocument.presentationml.tags+xml"/>
  <Override PartName="/ppt/activeX/activeX10.xml" ContentType="application/vnd.ms-office.activeX+xml"/>
  <Override PartName="/ppt/tags/tag10.xml" ContentType="application/vnd.openxmlformats-officedocument.presentationml.tags+xml"/>
  <Override PartName="/ppt/activeX/activeX11.xml" ContentType="application/vnd.ms-office.activeX+xml"/>
  <Override PartName="/ppt/tags/tag11.xml" ContentType="application/vnd.openxmlformats-officedocument.presentationml.tags+xml"/>
  <Override PartName="/ppt/activeX/activeX12.xml" ContentType="application/vnd.ms-office.activeX+xml"/>
  <Override PartName="/ppt/tags/tag12.xml" ContentType="application/vnd.openxmlformats-officedocument.presentationml.tags+xml"/>
  <Override PartName="/ppt/activeX/activeX13.xml" ContentType="application/vnd.ms-office.activeX+xml"/>
  <Override PartName="/ppt/tags/tag1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2" r:id="rId3"/>
    <p:sldId id="258" r:id="rId4"/>
    <p:sldId id="293" r:id="rId5"/>
    <p:sldId id="289" r:id="rId6"/>
    <p:sldId id="297" r:id="rId7"/>
    <p:sldId id="298" r:id="rId8"/>
    <p:sldId id="299" r:id="rId9"/>
    <p:sldId id="303" r:id="rId10"/>
    <p:sldId id="300" r:id="rId11"/>
    <p:sldId id="301" r:id="rId12"/>
    <p:sldId id="302" r:id="rId13"/>
    <p:sldId id="288" r:id="rId14"/>
    <p:sldId id="285" r:id="rId15"/>
    <p:sldId id="304" r:id="rId16"/>
    <p:sldId id="265" r:id="rId17"/>
    <p:sldId id="305" r:id="rId18"/>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48B9E-9248-E647-CEA5-EB4A5D65A1BC}" v="38" dt="2020-07-01T07:01:04.915"/>
    <p1510:client id="{B2DBC6B4-28C2-BAD7-209A-CE92F9FC6E66}" v="1832" dt="2020-07-01T09:16:31.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285" autoAdjust="0"/>
  </p:normalViewPr>
  <p:slideViewPr>
    <p:cSldViewPr snapToGrid="0">
      <p:cViewPr varScale="1">
        <p:scale>
          <a:sx n="57" d="100"/>
          <a:sy n="57" d="100"/>
        </p:scale>
        <p:origin x="12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um Berry" userId="S::calum.berry@oasismediacityuk.org::506830d0-fd88-45fb-9f5b-a91643056c5f" providerId="AD" clId="Web-{A0248B9E-9248-E647-CEA5-EB4A5D65A1BC}"/>
    <pc:docChg chg="addSld delSld modSld sldOrd">
      <pc:chgData name="Calum Berry" userId="S::calum.berry@oasismediacityuk.org::506830d0-fd88-45fb-9f5b-a91643056c5f" providerId="AD" clId="Web-{A0248B9E-9248-E647-CEA5-EB4A5D65A1BC}" dt="2020-07-01T07:02:12.181" v="203"/>
      <pc:docMkLst>
        <pc:docMk/>
      </pc:docMkLst>
      <pc:sldChg chg="addSp modSp ord addAnim modAnim modNotes">
        <pc:chgData name="Calum Berry" userId="S::calum.berry@oasismediacityuk.org::506830d0-fd88-45fb-9f5b-a91643056c5f" providerId="AD" clId="Web-{A0248B9E-9248-E647-CEA5-EB4A5D65A1BC}" dt="2020-07-01T07:02:12.181" v="203"/>
        <pc:sldMkLst>
          <pc:docMk/>
          <pc:sldMk cId="3397448659" sldId="289"/>
        </pc:sldMkLst>
        <pc:picChg chg="add mod modCrop">
          <ac:chgData name="Calum Berry" userId="S::calum.berry@oasismediacityuk.org::506830d0-fd88-45fb-9f5b-a91643056c5f" providerId="AD" clId="Web-{A0248B9E-9248-E647-CEA5-EB4A5D65A1BC}" dt="2020-07-01T07:00:51.806" v="149" actId="1076"/>
          <ac:picMkLst>
            <pc:docMk/>
            <pc:sldMk cId="3397448659" sldId="289"/>
            <ac:picMk id="2" creationId="{FC40AA83-BDC8-4EF1-84A5-86C147E0F53C}"/>
          </ac:picMkLst>
        </pc:picChg>
        <pc:picChg chg="add mod modCrop">
          <ac:chgData name="Calum Berry" userId="S::calum.berry@oasismediacityuk.org::506830d0-fd88-45fb-9f5b-a91643056c5f" providerId="AD" clId="Web-{A0248B9E-9248-E647-CEA5-EB4A5D65A1BC}" dt="2020-07-01T07:00:59.994" v="153" actId="1076"/>
          <ac:picMkLst>
            <pc:docMk/>
            <pc:sldMk cId="3397448659" sldId="289"/>
            <ac:picMk id="3" creationId="{96572AF5-4AE2-4C2F-9190-B12012094224}"/>
          </ac:picMkLst>
        </pc:picChg>
      </pc:sldChg>
      <pc:sldChg chg="addSp modSp modNotes">
        <pc:chgData name="Calum Berry" userId="S::calum.berry@oasismediacityuk.org::506830d0-fd88-45fb-9f5b-a91643056c5f" providerId="AD" clId="Web-{A0248B9E-9248-E647-CEA5-EB4A5D65A1BC}" dt="2020-07-01T06:59:06.525" v="133"/>
        <pc:sldMkLst>
          <pc:docMk/>
          <pc:sldMk cId="1447488824" sldId="293"/>
        </pc:sldMkLst>
        <pc:picChg chg="add mod">
          <ac:chgData name="Calum Berry" userId="S::calum.berry@oasismediacityuk.org::506830d0-fd88-45fb-9f5b-a91643056c5f" providerId="AD" clId="Web-{A0248B9E-9248-E647-CEA5-EB4A5D65A1BC}" dt="2020-07-01T06:49:02.365" v="5" actId="1076"/>
          <ac:picMkLst>
            <pc:docMk/>
            <pc:sldMk cId="1447488824" sldId="293"/>
            <ac:picMk id="2" creationId="{7F3AD942-DA3C-448A-8BAF-8C4D9F3E14A8}"/>
          </ac:picMkLst>
        </pc:picChg>
        <pc:picChg chg="add mod">
          <ac:chgData name="Calum Berry" userId="S::calum.berry@oasismediacityuk.org::506830d0-fd88-45fb-9f5b-a91643056c5f" providerId="AD" clId="Web-{A0248B9E-9248-E647-CEA5-EB4A5D65A1BC}" dt="2020-07-01T06:50:26.074" v="11" actId="1076"/>
          <ac:picMkLst>
            <pc:docMk/>
            <pc:sldMk cId="1447488824" sldId="293"/>
            <ac:picMk id="3" creationId="{A2D60EAA-B582-4771-9A5A-E9832FFB067A}"/>
          </ac:picMkLst>
        </pc:picChg>
      </pc:sldChg>
      <pc:sldChg chg="add del replId">
        <pc:chgData name="Calum Berry" userId="S::calum.berry@oasismediacityuk.org::506830d0-fd88-45fb-9f5b-a91643056c5f" providerId="AD" clId="Web-{A0248B9E-9248-E647-CEA5-EB4A5D65A1BC}" dt="2020-07-01T06:48:49.490" v="1"/>
        <pc:sldMkLst>
          <pc:docMk/>
          <pc:sldMk cId="2816403847" sldId="298"/>
        </pc:sldMkLst>
      </pc:sldChg>
    </pc:docChg>
  </pc:docChgLst>
  <pc:docChgLst>
    <pc:chgData name="Calum Berry" userId="S::calum.berry@oasismediacityuk.org::506830d0-fd88-45fb-9f5b-a91643056c5f" providerId="AD" clId="Web-{B2DBC6B4-28C2-BAD7-209A-CE92F9FC6E66}"/>
    <pc:docChg chg="addSld delSld modSld sldOrd">
      <pc:chgData name="Calum Berry" userId="S::calum.berry@oasismediacityuk.org::506830d0-fd88-45fb-9f5b-a91643056c5f" providerId="AD" clId="Web-{B2DBC6B4-28C2-BAD7-209A-CE92F9FC6E66}" dt="2020-07-01T09:16:31.396" v="1967" actId="20577"/>
      <pc:docMkLst>
        <pc:docMk/>
      </pc:docMkLst>
      <pc:sldChg chg="del">
        <pc:chgData name="Calum Berry" userId="S::calum.berry@oasismediacityuk.org::506830d0-fd88-45fb-9f5b-a91643056c5f" providerId="AD" clId="Web-{B2DBC6B4-28C2-BAD7-209A-CE92F9FC6E66}" dt="2020-07-01T08:22:48.585" v="460"/>
        <pc:sldMkLst>
          <pc:docMk/>
          <pc:sldMk cId="2894371081" sldId="261"/>
        </pc:sldMkLst>
      </pc:sldChg>
      <pc:sldChg chg="addSp delSp modSp">
        <pc:chgData name="Calum Berry" userId="S::calum.berry@oasismediacityuk.org::506830d0-fd88-45fb-9f5b-a91643056c5f" providerId="AD" clId="Web-{B2DBC6B4-28C2-BAD7-209A-CE92F9FC6E66}" dt="2020-07-01T09:15:04.475" v="1863"/>
        <pc:sldMkLst>
          <pc:docMk/>
          <pc:sldMk cId="2853982779" sldId="265"/>
        </pc:sldMkLst>
        <pc:spChg chg="mod">
          <ac:chgData name="Calum Berry" userId="S::calum.berry@oasismediacityuk.org::506830d0-fd88-45fb-9f5b-a91643056c5f" providerId="AD" clId="Web-{B2DBC6B4-28C2-BAD7-209A-CE92F9FC6E66}" dt="2020-07-01T09:14:44.975" v="1853" actId="20577"/>
          <ac:spMkLst>
            <pc:docMk/>
            <pc:sldMk cId="2853982779" sldId="265"/>
            <ac:spMk id="3" creationId="{00000000-0000-0000-0000-000000000000}"/>
          </ac:spMkLst>
        </pc:spChg>
        <pc:spChg chg="add del mod">
          <ac:chgData name="Calum Berry" userId="S::calum.berry@oasismediacityuk.org::506830d0-fd88-45fb-9f5b-a91643056c5f" providerId="AD" clId="Web-{B2DBC6B4-28C2-BAD7-209A-CE92F9FC6E66}" dt="2020-07-01T09:15:04.475" v="1863"/>
          <ac:spMkLst>
            <pc:docMk/>
            <pc:sldMk cId="2853982779" sldId="265"/>
            <ac:spMk id="4" creationId="{D0916A09-E783-4962-ACDB-66116BCD7422}"/>
          </ac:spMkLst>
        </pc:spChg>
      </pc:sldChg>
      <pc:sldChg chg="modSp">
        <pc:chgData name="Calum Berry" userId="S::calum.berry@oasismediacityuk.org::506830d0-fd88-45fb-9f5b-a91643056c5f" providerId="AD" clId="Web-{B2DBC6B4-28C2-BAD7-209A-CE92F9FC6E66}" dt="2020-07-01T09:14:05.428" v="1797" actId="20577"/>
        <pc:sldMkLst>
          <pc:docMk/>
          <pc:sldMk cId="2138293578" sldId="285"/>
        </pc:sldMkLst>
        <pc:spChg chg="mod">
          <ac:chgData name="Calum Berry" userId="S::calum.berry@oasismediacityuk.org::506830d0-fd88-45fb-9f5b-a91643056c5f" providerId="AD" clId="Web-{B2DBC6B4-28C2-BAD7-209A-CE92F9FC6E66}" dt="2020-07-01T09:14:05.428" v="1797" actId="20577"/>
          <ac:spMkLst>
            <pc:docMk/>
            <pc:sldMk cId="2138293578" sldId="285"/>
            <ac:spMk id="3" creationId="{00000000-0000-0000-0000-000000000000}"/>
          </ac:spMkLst>
        </pc:spChg>
      </pc:sldChg>
      <pc:sldChg chg="modSp modNotes">
        <pc:chgData name="Calum Berry" userId="S::calum.berry@oasismediacityuk.org::506830d0-fd88-45fb-9f5b-a91643056c5f" providerId="AD" clId="Web-{B2DBC6B4-28C2-BAD7-209A-CE92F9FC6E66}" dt="2020-07-01T09:15:47.412" v="1890"/>
        <pc:sldMkLst>
          <pc:docMk/>
          <pc:sldMk cId="3432401557" sldId="288"/>
        </pc:sldMkLst>
        <pc:graphicFrameChg chg="mod modGraphic">
          <ac:chgData name="Calum Berry" userId="S::calum.berry@oasismediacityuk.org::506830d0-fd88-45fb-9f5b-a91643056c5f" providerId="AD" clId="Web-{B2DBC6B4-28C2-BAD7-209A-CE92F9FC6E66}" dt="2020-07-01T09:15:47.412" v="1890"/>
          <ac:graphicFrameMkLst>
            <pc:docMk/>
            <pc:sldMk cId="3432401557" sldId="288"/>
            <ac:graphicFrameMk id="3" creationId="{00000000-0000-0000-0000-000000000000}"/>
          </ac:graphicFrameMkLst>
        </pc:graphicFrameChg>
      </pc:sldChg>
      <pc:sldChg chg="del">
        <pc:chgData name="Calum Berry" userId="S::calum.berry@oasismediacityuk.org::506830d0-fd88-45fb-9f5b-a91643056c5f" providerId="AD" clId="Web-{B2DBC6B4-28C2-BAD7-209A-CE92F9FC6E66}" dt="2020-07-01T08:58:36.746" v="1178"/>
        <pc:sldMkLst>
          <pc:docMk/>
          <pc:sldMk cId="1058595723" sldId="295"/>
        </pc:sldMkLst>
      </pc:sldChg>
      <pc:sldChg chg="addSp modSp modNotes">
        <pc:chgData name="Calum Berry" userId="S::calum.berry@oasismediacityuk.org::506830d0-fd88-45fb-9f5b-a91643056c5f" providerId="AD" clId="Web-{B2DBC6B4-28C2-BAD7-209A-CE92F9FC6E66}" dt="2020-07-01T08:25:37.756" v="736" actId="20577"/>
        <pc:sldMkLst>
          <pc:docMk/>
          <pc:sldMk cId="2413538409" sldId="297"/>
        </pc:sldMkLst>
        <pc:spChg chg="add mod">
          <ac:chgData name="Calum Berry" userId="S::calum.berry@oasismediacityuk.org::506830d0-fd88-45fb-9f5b-a91643056c5f" providerId="AD" clId="Web-{B2DBC6B4-28C2-BAD7-209A-CE92F9FC6E66}" dt="2020-07-01T07:05:29.656" v="22" actId="1076"/>
          <ac:spMkLst>
            <pc:docMk/>
            <pc:sldMk cId="2413538409" sldId="297"/>
            <ac:spMk id="4" creationId="{712FCD25-55F8-41A4-8050-7B2C40DD3674}"/>
          </ac:spMkLst>
        </pc:spChg>
        <pc:spChg chg="add mod">
          <ac:chgData name="Calum Berry" userId="S::calum.berry@oasismediacityuk.org::506830d0-fd88-45fb-9f5b-a91643056c5f" providerId="AD" clId="Web-{B2DBC6B4-28C2-BAD7-209A-CE92F9FC6E66}" dt="2020-07-01T08:25:37.756" v="736" actId="20577"/>
          <ac:spMkLst>
            <pc:docMk/>
            <pc:sldMk cId="2413538409" sldId="297"/>
            <ac:spMk id="5" creationId="{5BAF7DD8-704F-4FEF-82E6-0E052F7AC546}"/>
          </ac:spMkLst>
        </pc:spChg>
        <pc:picChg chg="add mod">
          <ac:chgData name="Calum Berry" userId="S::calum.berry@oasismediacityuk.org::506830d0-fd88-45fb-9f5b-a91643056c5f" providerId="AD" clId="Web-{B2DBC6B4-28C2-BAD7-209A-CE92F9FC6E66}" dt="2020-07-01T07:03:43.466" v="1" actId="1076"/>
          <ac:picMkLst>
            <pc:docMk/>
            <pc:sldMk cId="2413538409" sldId="297"/>
            <ac:picMk id="2" creationId="{173AE05F-586C-46C0-A98E-4B183FFAF195}"/>
          </ac:picMkLst>
        </pc:picChg>
        <pc:picChg chg="add mod">
          <ac:chgData name="Calum Berry" userId="S::calum.berry@oasismediacityuk.org::506830d0-fd88-45fb-9f5b-a91643056c5f" providerId="AD" clId="Web-{B2DBC6B4-28C2-BAD7-209A-CE92F9FC6E66}" dt="2020-07-01T07:04:29.452" v="5" actId="1076"/>
          <ac:picMkLst>
            <pc:docMk/>
            <pc:sldMk cId="2413538409" sldId="297"/>
            <ac:picMk id="3" creationId="{5CB43490-BF65-472A-B8F8-634D1CC31050}"/>
          </ac:picMkLst>
        </pc:picChg>
      </pc:sldChg>
      <pc:sldChg chg="add del replId">
        <pc:chgData name="Calum Berry" userId="S::calum.berry@oasismediacityuk.org::506830d0-fd88-45fb-9f5b-a91643056c5f" providerId="AD" clId="Web-{B2DBC6B4-28C2-BAD7-209A-CE92F9FC6E66}" dt="2020-07-01T07:04:15.686" v="3"/>
        <pc:sldMkLst>
          <pc:docMk/>
          <pc:sldMk cId="2549739928" sldId="298"/>
        </pc:sldMkLst>
      </pc:sldChg>
      <pc:sldChg chg="addSp delSp modSp new ord modNotes">
        <pc:chgData name="Calum Berry" userId="S::calum.berry@oasismediacityuk.org::506830d0-fd88-45fb-9f5b-a91643056c5f" providerId="AD" clId="Web-{B2DBC6B4-28C2-BAD7-209A-CE92F9FC6E66}" dt="2020-07-01T07:44:09.876" v="457"/>
        <pc:sldMkLst>
          <pc:docMk/>
          <pc:sldMk cId="2939074823" sldId="298"/>
        </pc:sldMkLst>
        <pc:picChg chg="add del mod">
          <ac:chgData name="Calum Berry" userId="S::calum.berry@oasismediacityuk.org::506830d0-fd88-45fb-9f5b-a91643056c5f" providerId="AD" clId="Web-{B2DBC6B4-28C2-BAD7-209A-CE92F9FC6E66}" dt="2020-07-01T07:09:58.878" v="278"/>
          <ac:picMkLst>
            <pc:docMk/>
            <pc:sldMk cId="2939074823" sldId="298"/>
            <ac:picMk id="2" creationId="{40C23E25-61A3-44CB-8705-84DDDD1035ED}"/>
          </ac:picMkLst>
        </pc:picChg>
        <pc:picChg chg="add mod modCrop">
          <ac:chgData name="Calum Berry" userId="S::calum.berry@oasismediacityuk.org::506830d0-fd88-45fb-9f5b-a91643056c5f" providerId="AD" clId="Web-{B2DBC6B4-28C2-BAD7-209A-CE92F9FC6E66}" dt="2020-07-01T07:13:00.723" v="297" actId="1076"/>
          <ac:picMkLst>
            <pc:docMk/>
            <pc:sldMk cId="2939074823" sldId="298"/>
            <ac:picMk id="3" creationId="{DCFE20D5-6468-437E-BB18-DA5040B6C6F0}"/>
          </ac:picMkLst>
        </pc:picChg>
        <pc:picChg chg="add mod modCrop">
          <ac:chgData name="Calum Berry" userId="S::calum.berry@oasismediacityuk.org::506830d0-fd88-45fb-9f5b-a91643056c5f" providerId="AD" clId="Web-{B2DBC6B4-28C2-BAD7-209A-CE92F9FC6E66}" dt="2020-07-01T07:13:05.098" v="299" actId="14100"/>
          <ac:picMkLst>
            <pc:docMk/>
            <pc:sldMk cId="2939074823" sldId="298"/>
            <ac:picMk id="4" creationId="{57183A31-7AB6-47ED-A1F9-4691A2ECF110}"/>
          </ac:picMkLst>
        </pc:picChg>
        <pc:picChg chg="add del mod">
          <ac:chgData name="Calum Berry" userId="S::calum.berry@oasismediacityuk.org::506830d0-fd88-45fb-9f5b-a91643056c5f" providerId="AD" clId="Web-{B2DBC6B4-28C2-BAD7-209A-CE92F9FC6E66}" dt="2020-07-01T07:21:04.137" v="305"/>
          <ac:picMkLst>
            <pc:docMk/>
            <pc:sldMk cId="2939074823" sldId="298"/>
            <ac:picMk id="5" creationId="{0B81F255-7465-4915-9779-63D04C1E435A}"/>
          </ac:picMkLst>
        </pc:picChg>
      </pc:sldChg>
      <pc:sldChg chg="addSp modSp new ord addAnim modAnim modNotes">
        <pc:chgData name="Calum Berry" userId="S::calum.berry@oasismediacityuk.org::506830d0-fd88-45fb-9f5b-a91643056c5f" providerId="AD" clId="Web-{B2DBC6B4-28C2-BAD7-209A-CE92F9FC6E66}" dt="2020-07-01T08:22:43.585" v="459"/>
        <pc:sldMkLst>
          <pc:docMk/>
          <pc:sldMk cId="3586018713" sldId="299"/>
        </pc:sldMkLst>
        <pc:picChg chg="add mod">
          <ac:chgData name="Calum Berry" userId="S::calum.berry@oasismediacityuk.org::506830d0-fd88-45fb-9f5b-a91643056c5f" providerId="AD" clId="Web-{B2DBC6B4-28C2-BAD7-209A-CE92F9FC6E66}" dt="2020-07-01T07:41:08.124" v="333" actId="1076"/>
          <ac:picMkLst>
            <pc:docMk/>
            <pc:sldMk cId="3586018713" sldId="299"/>
            <ac:picMk id="2" creationId="{DA962985-990F-4D0F-B3EE-780C4B855F1F}"/>
          </ac:picMkLst>
        </pc:picChg>
        <pc:picChg chg="add mod modCrop">
          <ac:chgData name="Calum Berry" userId="S::calum.berry@oasismediacityuk.org::506830d0-fd88-45fb-9f5b-a91643056c5f" providerId="AD" clId="Web-{B2DBC6B4-28C2-BAD7-209A-CE92F9FC6E66}" dt="2020-07-01T07:41:05.765" v="332"/>
          <ac:picMkLst>
            <pc:docMk/>
            <pc:sldMk cId="3586018713" sldId="299"/>
            <ac:picMk id="3" creationId="{8F83C905-6859-4FC7-9DBE-589ACAD029B9}"/>
          </ac:picMkLst>
        </pc:picChg>
        <pc:picChg chg="add mod modCrop">
          <ac:chgData name="Calum Berry" userId="S::calum.berry@oasismediacityuk.org::506830d0-fd88-45fb-9f5b-a91643056c5f" providerId="AD" clId="Web-{B2DBC6B4-28C2-BAD7-209A-CE92F9FC6E66}" dt="2020-07-01T07:42:09.843" v="342" actId="1076"/>
          <ac:picMkLst>
            <pc:docMk/>
            <pc:sldMk cId="3586018713" sldId="299"/>
            <ac:picMk id="4" creationId="{B2D9E687-7126-4185-8ABB-1F65F9BC6F6A}"/>
          </ac:picMkLst>
        </pc:picChg>
      </pc:sldChg>
      <pc:sldChg chg="addSp modSp new ord modNotes">
        <pc:chgData name="Calum Berry" userId="S::calum.berry@oasismediacityuk.org::506830d0-fd88-45fb-9f5b-a91643056c5f" providerId="AD" clId="Web-{B2DBC6B4-28C2-BAD7-209A-CE92F9FC6E66}" dt="2020-07-01T08:50:53.420" v="1038"/>
        <pc:sldMkLst>
          <pc:docMk/>
          <pc:sldMk cId="3248784493" sldId="300"/>
        </pc:sldMkLst>
        <pc:spChg chg="add mod">
          <ac:chgData name="Calum Berry" userId="S::calum.berry@oasismediacityuk.org::506830d0-fd88-45fb-9f5b-a91643056c5f" providerId="AD" clId="Web-{B2DBC6B4-28C2-BAD7-209A-CE92F9FC6E66}" dt="2020-07-01T08:50:53.420" v="1038"/>
          <ac:spMkLst>
            <pc:docMk/>
            <pc:sldMk cId="3248784493" sldId="300"/>
            <ac:spMk id="4" creationId="{0AF034D0-E3C5-47C1-9FEF-5C13F7AE4C3C}"/>
          </ac:spMkLst>
        </pc:spChg>
        <pc:picChg chg="add mod">
          <ac:chgData name="Calum Berry" userId="S::calum.berry@oasismediacityuk.org::506830d0-fd88-45fb-9f5b-a91643056c5f" providerId="AD" clId="Web-{B2DBC6B4-28C2-BAD7-209A-CE92F9FC6E66}" dt="2020-07-01T08:28:15.083" v="801" actId="14100"/>
          <ac:picMkLst>
            <pc:docMk/>
            <pc:sldMk cId="3248784493" sldId="300"/>
            <ac:picMk id="2" creationId="{DD715D66-25B1-4BCB-8D8E-A35A0BE7BEA3}"/>
          </ac:picMkLst>
        </pc:picChg>
        <pc:picChg chg="add mod">
          <ac:chgData name="Calum Berry" userId="S::calum.berry@oasismediacityuk.org::506830d0-fd88-45fb-9f5b-a91643056c5f" providerId="AD" clId="Web-{B2DBC6B4-28C2-BAD7-209A-CE92F9FC6E66}" dt="2020-07-01T08:30:08.270" v="809" actId="14100"/>
          <ac:picMkLst>
            <pc:docMk/>
            <pc:sldMk cId="3248784493" sldId="300"/>
            <ac:picMk id="3" creationId="{FAF10E32-6570-4DF2-8ED3-2C21424289B0}"/>
          </ac:picMkLst>
        </pc:picChg>
      </pc:sldChg>
      <pc:sldChg chg="new del">
        <pc:chgData name="Calum Berry" userId="S::calum.berry@oasismediacityuk.org::506830d0-fd88-45fb-9f5b-a91643056c5f" providerId="AD" clId="Web-{B2DBC6B4-28C2-BAD7-209A-CE92F9FC6E66}" dt="2020-07-01T08:27:32.474" v="795"/>
        <pc:sldMkLst>
          <pc:docMk/>
          <pc:sldMk cId="1581678660" sldId="301"/>
        </pc:sldMkLst>
      </pc:sldChg>
      <pc:sldChg chg="addSp modSp new modNotes">
        <pc:chgData name="Calum Berry" userId="S::calum.berry@oasismediacityuk.org::506830d0-fd88-45fb-9f5b-a91643056c5f" providerId="AD" clId="Web-{B2DBC6B4-28C2-BAD7-209A-CE92F9FC6E66}" dt="2020-07-01T08:50:15.623" v="1007" actId="1076"/>
        <pc:sldMkLst>
          <pc:docMk/>
          <pc:sldMk cId="3956013637" sldId="301"/>
        </pc:sldMkLst>
        <pc:spChg chg="add mod">
          <ac:chgData name="Calum Berry" userId="S::calum.berry@oasismediacityuk.org::506830d0-fd88-45fb-9f5b-a91643056c5f" providerId="AD" clId="Web-{B2DBC6B4-28C2-BAD7-209A-CE92F9FC6E66}" dt="2020-07-01T08:50:15.623" v="1007" actId="1076"/>
          <ac:spMkLst>
            <pc:docMk/>
            <pc:sldMk cId="3956013637" sldId="301"/>
            <ac:spMk id="4" creationId="{F8A3E6A0-1B7A-4ABF-8EDB-ACB247C7BFCC}"/>
          </ac:spMkLst>
        </pc:spChg>
        <pc:picChg chg="add mod">
          <ac:chgData name="Calum Berry" userId="S::calum.berry@oasismediacityuk.org::506830d0-fd88-45fb-9f5b-a91643056c5f" providerId="AD" clId="Web-{B2DBC6B4-28C2-BAD7-209A-CE92F9FC6E66}" dt="2020-07-01T08:41:17.798" v="945" actId="14100"/>
          <ac:picMkLst>
            <pc:docMk/>
            <pc:sldMk cId="3956013637" sldId="301"/>
            <ac:picMk id="2" creationId="{57A54DAE-C99D-4156-B4C3-2080D0385097}"/>
          </ac:picMkLst>
        </pc:picChg>
        <pc:picChg chg="add mod modCrop">
          <ac:chgData name="Calum Berry" userId="S::calum.berry@oasismediacityuk.org::506830d0-fd88-45fb-9f5b-a91643056c5f" providerId="AD" clId="Web-{B2DBC6B4-28C2-BAD7-209A-CE92F9FC6E66}" dt="2020-07-01T08:42:43.454" v="951"/>
          <ac:picMkLst>
            <pc:docMk/>
            <pc:sldMk cId="3956013637" sldId="301"/>
            <ac:picMk id="3" creationId="{2998AC6A-42E4-4BBC-A519-D670DD78FA2A}"/>
          </ac:picMkLst>
        </pc:picChg>
      </pc:sldChg>
      <pc:sldChg chg="new del">
        <pc:chgData name="Calum Berry" userId="S::calum.berry@oasismediacityuk.org::506830d0-fd88-45fb-9f5b-a91643056c5f" providerId="AD" clId="Web-{B2DBC6B4-28C2-BAD7-209A-CE92F9FC6E66}" dt="2020-07-01T08:27:30.302" v="794"/>
        <pc:sldMkLst>
          <pc:docMk/>
          <pc:sldMk cId="3443057063" sldId="302"/>
        </pc:sldMkLst>
      </pc:sldChg>
      <pc:sldChg chg="addSp modSp new modNotes">
        <pc:chgData name="Calum Berry" userId="S::calum.berry@oasismediacityuk.org::506830d0-fd88-45fb-9f5b-a91643056c5f" providerId="AD" clId="Web-{B2DBC6B4-28C2-BAD7-209A-CE92F9FC6E66}" dt="2020-07-01T08:49:40.795" v="972" actId="1076"/>
        <pc:sldMkLst>
          <pc:docMk/>
          <pc:sldMk cId="4197315234" sldId="302"/>
        </pc:sldMkLst>
        <pc:spChg chg="add mod">
          <ac:chgData name="Calum Berry" userId="S::calum.berry@oasismediacityuk.org::506830d0-fd88-45fb-9f5b-a91643056c5f" providerId="AD" clId="Web-{B2DBC6B4-28C2-BAD7-209A-CE92F9FC6E66}" dt="2020-07-01T08:49:40.795" v="972" actId="1076"/>
          <ac:spMkLst>
            <pc:docMk/>
            <pc:sldMk cId="4197315234" sldId="302"/>
            <ac:spMk id="4" creationId="{09085DE4-1F6A-4BE6-ACB8-00E9FB9F509A}"/>
          </ac:spMkLst>
        </pc:spChg>
        <pc:picChg chg="add mod">
          <ac:chgData name="Calum Berry" userId="S::calum.berry@oasismediacityuk.org::506830d0-fd88-45fb-9f5b-a91643056c5f" providerId="AD" clId="Web-{B2DBC6B4-28C2-BAD7-209A-CE92F9FC6E66}" dt="2020-07-01T08:48:28.780" v="956" actId="1076"/>
          <ac:picMkLst>
            <pc:docMk/>
            <pc:sldMk cId="4197315234" sldId="302"/>
            <ac:picMk id="2" creationId="{25CFD79B-BEEC-4D95-BD42-80A707798C65}"/>
          </ac:picMkLst>
        </pc:picChg>
        <pc:picChg chg="add mod">
          <ac:chgData name="Calum Berry" userId="S::calum.berry@oasismediacityuk.org::506830d0-fd88-45fb-9f5b-a91643056c5f" providerId="AD" clId="Web-{B2DBC6B4-28C2-BAD7-209A-CE92F9FC6E66}" dt="2020-07-01T08:49:05.405" v="960" actId="14100"/>
          <ac:picMkLst>
            <pc:docMk/>
            <pc:sldMk cId="4197315234" sldId="302"/>
            <ac:picMk id="3" creationId="{19F2D5F6-F29B-49DF-8F60-770A53C39C08}"/>
          </ac:picMkLst>
        </pc:picChg>
      </pc:sldChg>
      <pc:sldChg chg="modSp add replId">
        <pc:chgData name="Calum Berry" userId="S::calum.berry@oasismediacityuk.org::506830d0-fd88-45fb-9f5b-a91643056c5f" providerId="AD" clId="Web-{B2DBC6B4-28C2-BAD7-209A-CE92F9FC6E66}" dt="2020-07-01T08:52:56.247" v="1059" actId="20577"/>
        <pc:sldMkLst>
          <pc:docMk/>
          <pc:sldMk cId="2611853907" sldId="303"/>
        </pc:sldMkLst>
        <pc:spChg chg="mod">
          <ac:chgData name="Calum Berry" userId="S::calum.berry@oasismediacityuk.org::506830d0-fd88-45fb-9f5b-a91643056c5f" providerId="AD" clId="Web-{B2DBC6B4-28C2-BAD7-209A-CE92F9FC6E66}" dt="2020-07-01T08:52:56.247" v="1059" actId="20577"/>
          <ac:spMkLst>
            <pc:docMk/>
            <pc:sldMk cId="2611853907" sldId="303"/>
            <ac:spMk id="5" creationId="{5BAF7DD8-704F-4FEF-82E6-0E052F7AC546}"/>
          </ac:spMkLst>
        </pc:spChg>
        <pc:picChg chg="mod modCrop">
          <ac:chgData name="Calum Berry" userId="S::calum.berry@oasismediacityuk.org::506830d0-fd88-45fb-9f5b-a91643056c5f" providerId="AD" clId="Web-{B2DBC6B4-28C2-BAD7-209A-CE92F9FC6E66}" dt="2020-07-01T08:37:41.424" v="939" actId="1076"/>
          <ac:picMkLst>
            <pc:docMk/>
            <pc:sldMk cId="2611853907" sldId="303"/>
            <ac:picMk id="3" creationId="{5CB43490-BF65-472A-B8F8-634D1CC31050}"/>
          </ac:picMkLst>
        </pc:picChg>
      </pc:sldChg>
      <pc:sldChg chg="modSp add replId">
        <pc:chgData name="Calum Berry" userId="S::calum.berry@oasismediacityuk.org::506830d0-fd88-45fb-9f5b-a91643056c5f" providerId="AD" clId="Web-{B2DBC6B4-28C2-BAD7-209A-CE92F9FC6E66}" dt="2020-07-01T08:59:59.573" v="1386" actId="20577"/>
        <pc:sldMkLst>
          <pc:docMk/>
          <pc:sldMk cId="1071579089" sldId="304"/>
        </pc:sldMkLst>
        <pc:spChg chg="mod">
          <ac:chgData name="Calum Berry" userId="S::calum.berry@oasismediacityuk.org::506830d0-fd88-45fb-9f5b-a91643056c5f" providerId="AD" clId="Web-{B2DBC6B4-28C2-BAD7-209A-CE92F9FC6E66}" dt="2020-07-01T08:58:46.558" v="1184" actId="20577"/>
          <ac:spMkLst>
            <pc:docMk/>
            <pc:sldMk cId="1071579089" sldId="304"/>
            <ac:spMk id="2" creationId="{00000000-0000-0000-0000-000000000000}"/>
          </ac:spMkLst>
        </pc:spChg>
        <pc:spChg chg="mod">
          <ac:chgData name="Calum Berry" userId="S::calum.berry@oasismediacityuk.org::506830d0-fd88-45fb-9f5b-a91643056c5f" providerId="AD" clId="Web-{B2DBC6B4-28C2-BAD7-209A-CE92F9FC6E66}" dt="2020-07-01T08:59:59.573" v="1386" actId="20577"/>
          <ac:spMkLst>
            <pc:docMk/>
            <pc:sldMk cId="1071579089" sldId="304"/>
            <ac:spMk id="3" creationId="{00000000-0000-0000-0000-000000000000}"/>
          </ac:spMkLst>
        </pc:spChg>
      </pc:sldChg>
      <pc:sldChg chg="delSp modSp add replId">
        <pc:chgData name="Calum Berry" userId="S::calum.berry@oasismediacityuk.org::506830d0-fd88-45fb-9f5b-a91643056c5f" providerId="AD" clId="Web-{B2DBC6B4-28C2-BAD7-209A-CE92F9FC6E66}" dt="2020-07-01T09:16:30.974" v="1965" actId="20577"/>
        <pc:sldMkLst>
          <pc:docMk/>
          <pc:sldMk cId="3678036390" sldId="305"/>
        </pc:sldMkLst>
        <pc:spChg chg="mod">
          <ac:chgData name="Calum Berry" userId="S::calum.berry@oasismediacityuk.org::506830d0-fd88-45fb-9f5b-a91643056c5f" providerId="AD" clId="Web-{B2DBC6B4-28C2-BAD7-209A-CE92F9FC6E66}" dt="2020-07-01T09:16:30.974" v="1965" actId="20577"/>
          <ac:spMkLst>
            <pc:docMk/>
            <pc:sldMk cId="3678036390" sldId="305"/>
            <ac:spMk id="3" creationId="{00000000-0000-0000-0000-000000000000}"/>
          </ac:spMkLst>
        </pc:spChg>
        <pc:spChg chg="del">
          <ac:chgData name="Calum Berry" userId="S::calum.berry@oasismediacityuk.org::506830d0-fd88-45fb-9f5b-a91643056c5f" providerId="AD" clId="Web-{B2DBC6B4-28C2-BAD7-209A-CE92F9FC6E66}" dt="2020-07-01T09:15:01.256" v="1862"/>
          <ac:spMkLst>
            <pc:docMk/>
            <pc:sldMk cId="3678036390" sldId="305"/>
            <ac:spMk id="4" creationId="{D0916A09-E783-4962-ACDB-66116BCD742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B2C7F60-CBD1-4E9B-8138-E75DA8545DC8}" type="datetimeFigureOut">
              <a:rPr lang="en-GB" smtClean="0"/>
              <a:t>01/07/2020</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9D44AD81-DA5E-4CE5-8E59-16672566AB78}" type="slidenum">
              <a:rPr lang="en-GB" smtClean="0"/>
              <a:t>‹#›</a:t>
            </a:fld>
            <a:endParaRPr lang="en-GB"/>
          </a:p>
        </p:txBody>
      </p:sp>
    </p:spTree>
    <p:extLst>
      <p:ext uri="{BB962C8B-B14F-4D97-AF65-F5344CB8AC3E}">
        <p14:creationId xmlns:p14="http://schemas.microsoft.com/office/powerpoint/2010/main" val="55379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maralinton.com/the-colour-of-madness/" TargetMode="External"/><Relationship Id="rId7" Type="http://schemas.openxmlformats.org/officeDocument/2006/relationships/hyperlink" Target="https://www.cactusglobal.com/mental-health-surve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amaralinton.com/print-publications/" TargetMode="External"/><Relationship Id="rId5" Type="http://schemas.openxmlformats.org/officeDocument/2006/relationships/hyperlink" Target="http://www.polygeia.com/" TargetMode="External"/><Relationship Id="rId4" Type="http://schemas.openxmlformats.org/officeDocument/2006/relationships/hyperlink" Target="http://www.royalafricansociety.org/appg-repor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Pandemic" TargetMode="External"/><Relationship Id="rId13" Type="http://schemas.openxmlformats.org/officeDocument/2006/relationships/hyperlink" Target="https://en.wikipedia.org/wiki/University_of_Nottingham" TargetMode="External"/><Relationship Id="rId3" Type="http://schemas.openxmlformats.org/officeDocument/2006/relationships/hyperlink" Target="https://en.wikipedia.org/wiki/Order_of_the_British_Empire" TargetMode="External"/><Relationship Id="rId7" Type="http://schemas.openxmlformats.org/officeDocument/2006/relationships/hyperlink" Target="https://en.wikipedia.org/wiki/Antiviral_drug" TargetMode="External"/><Relationship Id="rId12" Type="http://schemas.openxmlformats.org/officeDocument/2006/relationships/hyperlink" Target="https://en.wikipedia.org/wiki/Jonathan_Van-Tam#cite_note-Floreat_Bostona-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Vaccine" TargetMode="External"/><Relationship Id="rId11" Type="http://schemas.openxmlformats.org/officeDocument/2006/relationships/hyperlink" Target="https://en.wikipedia.org/wiki/Boston,_Lincolnshire" TargetMode="External"/><Relationship Id="rId5" Type="http://schemas.openxmlformats.org/officeDocument/2006/relationships/hyperlink" Target="https://en.wikipedia.org/wiki/Epidemiology" TargetMode="External"/><Relationship Id="rId10" Type="http://schemas.openxmlformats.org/officeDocument/2006/relationships/hyperlink" Target="https://en.wikipedia.org/wiki/Boston_Grammar_School" TargetMode="External"/><Relationship Id="rId4" Type="http://schemas.openxmlformats.org/officeDocument/2006/relationships/hyperlink" Target="https://en.wikipedia.org/wiki/Influenza" TargetMode="External"/><Relationship Id="rId9" Type="http://schemas.openxmlformats.org/officeDocument/2006/relationships/hyperlink" Target="https://en.wikipedia.org/wiki/Chief_Medical_Officer_(United_Kingdom)" TargetMode="External"/><Relationship Id="rId14" Type="http://schemas.openxmlformats.org/officeDocument/2006/relationships/hyperlink" Target="https://en.wikipedia.org/wiki/Jonathan_Van-Tam#cite_note-GMC-2"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Johnson_%26_Johnson" TargetMode="External"/><Relationship Id="rId13" Type="http://schemas.openxmlformats.org/officeDocument/2006/relationships/hyperlink" Target="https://en.wikipedia.org/wiki/Master_of_Engineering" TargetMode="External"/><Relationship Id="rId18" Type="http://schemas.openxmlformats.org/officeDocument/2006/relationships/hyperlink" Target="https://en.wikipedia.org/wiki/Harpal_Kumar#cite_note-Deb-7" TargetMode="External"/><Relationship Id="rId3" Type="http://schemas.openxmlformats.org/officeDocument/2006/relationships/hyperlink" Target="https://en.wikipedia.org/wiki/Cancer_Research_UK" TargetMode="External"/><Relationship Id="rId7" Type="http://schemas.openxmlformats.org/officeDocument/2006/relationships/hyperlink" Target="https://en.wikipedia.org/wiki/Harpal_Kumar#cite_note-4" TargetMode="External"/><Relationship Id="rId12" Type="http://schemas.openxmlformats.org/officeDocument/2006/relationships/hyperlink" Target="https://en.wikipedia.org/wiki/St._John%27s_College,_Cambridge" TargetMode="External"/><Relationship Id="rId17" Type="http://schemas.openxmlformats.org/officeDocument/2006/relationships/hyperlink" Target="https://en.wikipedia.org/wiki/Harvard_Business_School" TargetMode="External"/><Relationship Id="rId2" Type="http://schemas.openxmlformats.org/officeDocument/2006/relationships/slide" Target="../slides/slide11.xml"/><Relationship Id="rId16" Type="http://schemas.openxmlformats.org/officeDocument/2006/relationships/hyperlink" Target="https://en.wikipedia.org/wiki/Baker_Scholar" TargetMode="External"/><Relationship Id="rId1" Type="http://schemas.openxmlformats.org/officeDocument/2006/relationships/notesMaster" Target="../notesMasters/notesMaster1.xml"/><Relationship Id="rId6" Type="http://schemas.openxmlformats.org/officeDocument/2006/relationships/hyperlink" Target="https://en.wikipedia.org/wiki/Harpal_Kumar#cite_note-3" TargetMode="External"/><Relationship Id="rId11" Type="http://schemas.openxmlformats.org/officeDocument/2006/relationships/hyperlink" Target="https://en.wikipedia.org/wiki/Latymer_Upper_School" TargetMode="External"/><Relationship Id="rId5" Type="http://schemas.openxmlformats.org/officeDocument/2006/relationships/hyperlink" Target="https://en.wikipedia.org/wiki/Harpal_Kumar#cite_note-2" TargetMode="External"/><Relationship Id="rId15" Type="http://schemas.openxmlformats.org/officeDocument/2006/relationships/hyperlink" Target="https://en.wikipedia.org/wiki/Master_of_Business_Administration" TargetMode="External"/><Relationship Id="rId10" Type="http://schemas.openxmlformats.org/officeDocument/2006/relationships/hyperlink" Target="https://en.wikipedia.org/wiki/Harpal_Kumar#cite_note-NYT-6" TargetMode="External"/><Relationship Id="rId19" Type="http://schemas.openxmlformats.org/officeDocument/2006/relationships/hyperlink" Target="https://en.wikipedia.org/wiki/Harpal_Kumar#cite_note-can-8" TargetMode="External"/><Relationship Id="rId4" Type="http://schemas.openxmlformats.org/officeDocument/2006/relationships/hyperlink" Target="https://en.wikipedia.org/wiki/Harpal_Kumar#cite_note-1" TargetMode="External"/><Relationship Id="rId9" Type="http://schemas.openxmlformats.org/officeDocument/2006/relationships/hyperlink" Target="https://en.wikipedia.org/wiki/Harpal_Kumar#cite_note-5" TargetMode="External"/><Relationship Id="rId14" Type="http://schemas.openxmlformats.org/officeDocument/2006/relationships/hyperlink" Target="https://en.wikipedia.org/wiki/Master_of_Ar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to students</a:t>
            </a:r>
          </a:p>
        </p:txBody>
      </p:sp>
      <p:sp>
        <p:nvSpPr>
          <p:cNvPr id="4" name="Slide Number Placeholder 3"/>
          <p:cNvSpPr>
            <a:spLocks noGrp="1"/>
          </p:cNvSpPr>
          <p:nvPr>
            <p:ph type="sldNum" sz="quarter" idx="10"/>
          </p:nvPr>
        </p:nvSpPr>
        <p:spPr/>
        <p:txBody>
          <a:bodyPr/>
          <a:lstStyle/>
          <a:p>
            <a:fld id="{9D44AD81-DA5E-4CE5-8E59-16672566AB78}" type="slidenum">
              <a:rPr lang="en-GB" smtClean="0"/>
              <a:t>3</a:t>
            </a:fld>
            <a:endParaRPr lang="en-GB"/>
          </a:p>
        </p:txBody>
      </p:sp>
    </p:spTree>
    <p:extLst>
      <p:ext uri="{BB962C8B-B14F-4D97-AF65-F5344CB8AC3E}">
        <p14:creationId xmlns:p14="http://schemas.microsoft.com/office/powerpoint/2010/main" val="56590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Samara Linton is a junior doctor, award-winning writer, and the editor of </a:t>
            </a:r>
            <a:r>
              <a:rPr lang="en-US" u="sng" dirty="0">
                <a:hlinkClick r:id="rId3"/>
              </a:rPr>
              <a:t>The Colour of Madness</a:t>
            </a:r>
            <a:r>
              <a:rPr lang="en-US"/>
              <a:t>, an anthology exploring Black, Asian, and Minority Ethnic (BAME) mental health. She currently works at BBC Three as a production trainee.</a:t>
            </a:r>
          </a:p>
          <a:p>
            <a:r>
              <a:rPr lang="en-US"/>
              <a:t>Samara has written articles for the Royal College of Psychiatrists, the British Medical Journal, Black Ballad, Huffington Post UK, The Metro, and gal-dem. In 2016, she was awarded Best New Journalist at the Ending Violence Against Women Media Awards for her work on black women’s mental health and the detention of undocumented migrants in the UK. March 2016 saw the Parliamentary launch of </a:t>
            </a:r>
            <a:r>
              <a:rPr lang="en-US" i="1"/>
              <a:t>Lessons from Ebola Affected Communities: being prepared for future health crises</a:t>
            </a:r>
            <a:r>
              <a:rPr lang="en-US"/>
              <a:t>, a </a:t>
            </a:r>
            <a:r>
              <a:rPr lang="en-US" u="sng" dirty="0">
                <a:hlinkClick r:id="rId4"/>
              </a:rPr>
              <a:t>report</a:t>
            </a:r>
            <a:r>
              <a:rPr lang="en-US"/>
              <a:t> she co-edited for the Africa All-Party Parliamentary Group. The report was described as “open and honest” by Lord Chidgey, and then DFID Minister, Nick Hurd, said the report was “extremely useful and well-written.”</a:t>
            </a:r>
          </a:p>
          <a:p>
            <a:r>
              <a:rPr lang="en-US"/>
              <a:t>Samara was also the president of the London branch of </a:t>
            </a:r>
            <a:r>
              <a:rPr lang="en-US" u="sng" dirty="0">
                <a:hlinkClick r:id="rId5"/>
              </a:rPr>
              <a:t>Polygeia</a:t>
            </a:r>
            <a:r>
              <a:rPr lang="en-US"/>
              <a:t>, an organisation which empowers students to research and write policy on global health issues.  Samara has also </a:t>
            </a:r>
            <a:r>
              <a:rPr lang="en-US" u="sng" dirty="0">
                <a:hlinkClick r:id="rId6"/>
              </a:rPr>
              <a:t>published</a:t>
            </a:r>
            <a:r>
              <a:rPr lang="en-US"/>
              <a:t> and presented research on race and mental health and is a collaborator for the </a:t>
            </a:r>
            <a:r>
              <a:rPr lang="en-US" u="sng" dirty="0">
                <a:hlinkClick r:id="rId7"/>
              </a:rPr>
              <a:t>Cactus Foundation Global Mental Health Survey</a:t>
            </a:r>
            <a:r>
              <a:rPr lang="en-US"/>
              <a:t>.</a:t>
            </a:r>
          </a:p>
          <a:p>
            <a:endParaRPr lang="en-US" dirty="0">
              <a:cs typeface="Calibri"/>
            </a:endParaRPr>
          </a:p>
        </p:txBody>
      </p:sp>
      <p:sp>
        <p:nvSpPr>
          <p:cNvPr id="4" name="Slide Number Placeholder 3"/>
          <p:cNvSpPr>
            <a:spLocks noGrp="1"/>
          </p:cNvSpPr>
          <p:nvPr>
            <p:ph type="sldNum" sz="quarter" idx="5"/>
          </p:nvPr>
        </p:nvSpPr>
        <p:spPr/>
        <p:txBody>
          <a:bodyPr/>
          <a:lstStyle/>
          <a:p>
            <a:fld id="{9D44AD81-DA5E-4CE5-8E59-16672566AB78}" type="slidenum">
              <a:rPr lang="en-GB" smtClean="0"/>
              <a:t>‹#›</a:t>
            </a:fld>
            <a:endParaRPr lang="en-GB"/>
          </a:p>
        </p:txBody>
      </p:sp>
    </p:spTree>
    <p:extLst>
      <p:ext uri="{BB962C8B-B14F-4D97-AF65-F5344CB8AC3E}">
        <p14:creationId xmlns:p14="http://schemas.microsoft.com/office/powerpoint/2010/main" val="63228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through the slide with students then cover up the key knowledge.  It is called positive action as positve discrimination is illegal.</a:t>
            </a:r>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10</a:t>
            </a:fld>
            <a:endParaRPr lang="en-GB"/>
          </a:p>
        </p:txBody>
      </p:sp>
    </p:spTree>
    <p:extLst>
      <p:ext uri="{BB962C8B-B14F-4D97-AF65-F5344CB8AC3E}">
        <p14:creationId xmlns:p14="http://schemas.microsoft.com/office/powerpoint/2010/main" val="357176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11</a:t>
            </a:fld>
            <a:endParaRPr lang="en-GB"/>
          </a:p>
        </p:txBody>
      </p:sp>
    </p:spTree>
    <p:extLst>
      <p:ext uri="{BB962C8B-B14F-4D97-AF65-F5344CB8AC3E}">
        <p14:creationId xmlns:p14="http://schemas.microsoft.com/office/powerpoint/2010/main" val="145813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15</a:t>
            </a:fld>
            <a:endParaRPr lang="en-GB"/>
          </a:p>
        </p:txBody>
      </p:sp>
    </p:spTree>
    <p:extLst>
      <p:ext uri="{BB962C8B-B14F-4D97-AF65-F5344CB8AC3E}">
        <p14:creationId xmlns:p14="http://schemas.microsoft.com/office/powerpoint/2010/main" val="85592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13</a:t>
            </a:fld>
            <a:endParaRPr lang="en-GB"/>
          </a:p>
        </p:txBody>
      </p:sp>
    </p:spTree>
    <p:extLst>
      <p:ext uri="{BB962C8B-B14F-4D97-AF65-F5344CB8AC3E}">
        <p14:creationId xmlns:p14="http://schemas.microsoft.com/office/powerpoint/2010/main" val="309762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AD81-DA5E-4CE5-8E59-16672566AB78}" type="slidenum">
              <a:rPr lang="en-GB" smtClean="0"/>
              <a:t>17</a:t>
            </a:fld>
            <a:endParaRPr lang="en-GB"/>
          </a:p>
        </p:txBody>
      </p:sp>
    </p:spTree>
    <p:extLst>
      <p:ext uri="{BB962C8B-B14F-4D97-AF65-F5344CB8AC3E}">
        <p14:creationId xmlns:p14="http://schemas.microsoft.com/office/powerpoint/2010/main" val="360233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already discussed in last lesson how biases in society blocked access to universities.  T</a:t>
            </a:r>
          </a:p>
        </p:txBody>
      </p:sp>
      <p:sp>
        <p:nvSpPr>
          <p:cNvPr id="4" name="Slide Number Placeholder 3"/>
          <p:cNvSpPr>
            <a:spLocks noGrp="1"/>
          </p:cNvSpPr>
          <p:nvPr>
            <p:ph type="sldNum" sz="quarter" idx="5"/>
          </p:nvPr>
        </p:nvSpPr>
        <p:spPr/>
        <p:txBody>
          <a:bodyPr/>
          <a:lstStyle/>
          <a:p>
            <a:fld id="{9D44AD81-DA5E-4CE5-8E59-16672566AB78}" type="slidenum">
              <a:rPr lang="en-GB" smtClean="0"/>
              <a:t>4</a:t>
            </a:fld>
            <a:endParaRPr lang="en-GB"/>
          </a:p>
        </p:txBody>
      </p:sp>
    </p:spTree>
    <p:extLst>
      <p:ext uri="{BB962C8B-B14F-4D97-AF65-F5344CB8AC3E}">
        <p14:creationId xmlns:p14="http://schemas.microsoft.com/office/powerpoint/2010/main" val="169917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have carried on much later than you </a:t>
            </a:r>
            <a:r>
              <a:rPr lang="en-US" dirty="0" err="1"/>
              <a:t>realise</a:t>
            </a:r>
            <a:r>
              <a:rPr lang="en-US" dirty="0"/>
              <a:t>.  There ware barriers to BAME access to university even today.  But now there is awareness and challenge.</a:t>
            </a:r>
          </a:p>
          <a:p>
            <a:endParaRPr lang="en-US" dirty="0">
              <a:cs typeface="Calibri"/>
            </a:endParaRPr>
          </a:p>
        </p:txBody>
      </p:sp>
      <p:sp>
        <p:nvSpPr>
          <p:cNvPr id="4" name="Slide Number Placeholder 3"/>
          <p:cNvSpPr>
            <a:spLocks noGrp="1"/>
          </p:cNvSpPr>
          <p:nvPr>
            <p:ph type="sldNum" sz="quarter" idx="5"/>
          </p:nvPr>
        </p:nvSpPr>
        <p:spPr/>
        <p:txBody>
          <a:bodyPr/>
          <a:lstStyle/>
          <a:p>
            <a:fld id="{9D44AD81-DA5E-4CE5-8E59-16672566AB78}" type="slidenum">
              <a:rPr lang="en-GB" smtClean="0"/>
              <a:t>5</a:t>
            </a:fld>
            <a:endParaRPr lang="en-GB"/>
          </a:p>
        </p:txBody>
      </p:sp>
    </p:spTree>
    <p:extLst>
      <p:ext uri="{BB962C8B-B14F-4D97-AF65-F5344CB8AC3E}">
        <p14:creationId xmlns:p14="http://schemas.microsoft.com/office/powerpoint/2010/main" val="9289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a:t>
            </a:r>
          </a:p>
        </p:txBody>
      </p:sp>
      <p:sp>
        <p:nvSpPr>
          <p:cNvPr id="4" name="Slide Number Placeholder 3"/>
          <p:cNvSpPr>
            <a:spLocks noGrp="1"/>
          </p:cNvSpPr>
          <p:nvPr>
            <p:ph type="sldNum" sz="quarter" idx="5"/>
          </p:nvPr>
        </p:nvSpPr>
        <p:spPr/>
        <p:txBody>
          <a:bodyPr/>
          <a:lstStyle/>
          <a:p>
            <a:fld id="{9D44AD81-DA5E-4CE5-8E59-16672566AB78}" type="slidenum">
              <a:rPr lang="en-GB" smtClean="0"/>
              <a:t>6</a:t>
            </a:fld>
            <a:endParaRPr lang="en-GB"/>
          </a:p>
        </p:txBody>
      </p:sp>
    </p:spTree>
    <p:extLst>
      <p:ext uri="{BB962C8B-B14F-4D97-AF65-F5344CB8AC3E}">
        <p14:creationId xmlns:p14="http://schemas.microsoft.com/office/powerpoint/2010/main" val="8429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organisations to champion BAME scientists.</a:t>
            </a:r>
          </a:p>
        </p:txBody>
      </p:sp>
      <p:sp>
        <p:nvSpPr>
          <p:cNvPr id="4" name="Slide Number Placeholder 3"/>
          <p:cNvSpPr>
            <a:spLocks noGrp="1"/>
          </p:cNvSpPr>
          <p:nvPr>
            <p:ph type="sldNum" sz="quarter" idx="5"/>
          </p:nvPr>
        </p:nvSpPr>
        <p:spPr/>
        <p:txBody>
          <a:bodyPr/>
          <a:lstStyle/>
          <a:p>
            <a:fld id="{9D44AD81-DA5E-4CE5-8E59-16672566AB78}" type="slidenum">
              <a:rPr lang="en-GB" smtClean="0"/>
              <a:t>7</a:t>
            </a:fld>
            <a:endParaRPr lang="en-GB"/>
          </a:p>
        </p:txBody>
      </p:sp>
    </p:spTree>
    <p:extLst>
      <p:ext uri="{BB962C8B-B14F-4D97-AF65-F5344CB8AC3E}">
        <p14:creationId xmlns:p14="http://schemas.microsoft.com/office/powerpoint/2010/main" val="173882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working.  BAME students are actually over represented now at univeristy but work is not yet complete – their representation, particularly of black students is lower at Russelll group univerisities.</a:t>
            </a:r>
          </a:p>
        </p:txBody>
      </p:sp>
      <p:sp>
        <p:nvSpPr>
          <p:cNvPr id="4" name="Slide Number Placeholder 3"/>
          <p:cNvSpPr>
            <a:spLocks noGrp="1"/>
          </p:cNvSpPr>
          <p:nvPr>
            <p:ph type="sldNum" sz="quarter" idx="5"/>
          </p:nvPr>
        </p:nvSpPr>
        <p:spPr/>
        <p:txBody>
          <a:bodyPr/>
          <a:lstStyle/>
          <a:p>
            <a:fld id="{9D44AD81-DA5E-4CE5-8E59-16672566AB78}" type="slidenum">
              <a:rPr lang="en-GB" smtClean="0"/>
              <a:t>8</a:t>
            </a:fld>
            <a:endParaRPr lang="en-GB"/>
          </a:p>
        </p:txBody>
      </p:sp>
    </p:spTree>
    <p:extLst>
      <p:ext uri="{BB962C8B-B14F-4D97-AF65-F5344CB8AC3E}">
        <p14:creationId xmlns:p14="http://schemas.microsoft.com/office/powerpoint/2010/main" val="247917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a:t>
            </a:r>
          </a:p>
        </p:txBody>
      </p:sp>
      <p:sp>
        <p:nvSpPr>
          <p:cNvPr id="4" name="Slide Number Placeholder 3"/>
          <p:cNvSpPr>
            <a:spLocks noGrp="1"/>
          </p:cNvSpPr>
          <p:nvPr>
            <p:ph type="sldNum" sz="quarter" idx="5"/>
          </p:nvPr>
        </p:nvSpPr>
        <p:spPr/>
        <p:txBody>
          <a:bodyPr/>
          <a:lstStyle/>
          <a:p>
            <a:fld id="{9D44AD81-DA5E-4CE5-8E59-16672566AB78}" type="slidenum">
              <a:rPr lang="en-GB" smtClean="0"/>
              <a:t>9</a:t>
            </a:fld>
            <a:endParaRPr lang="en-GB"/>
          </a:p>
        </p:txBody>
      </p:sp>
    </p:spTree>
    <p:extLst>
      <p:ext uri="{BB962C8B-B14F-4D97-AF65-F5344CB8AC3E}">
        <p14:creationId xmlns:p14="http://schemas.microsoft.com/office/powerpoint/2010/main" val="175037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Jonathan Stafford Nguyen Van-Tam</a:t>
            </a:r>
            <a:r>
              <a:rPr lang="en-US" dirty="0"/>
              <a:t> </a:t>
            </a:r>
            <a:r>
              <a:rPr lang="en-US" dirty="0">
                <a:hlinkClick r:id="rId3"/>
              </a:rPr>
              <a:t>MBE</a:t>
            </a:r>
            <a:r>
              <a:rPr lang="en-US"/>
              <a:t> (born 2 February 1964) is a British specialist in </a:t>
            </a:r>
            <a:r>
              <a:rPr lang="en-US" dirty="0">
                <a:hlinkClick r:id="rId4"/>
              </a:rPr>
              <a:t>influenza</a:t>
            </a:r>
            <a:r>
              <a:rPr lang="en-US"/>
              <a:t>, including its </a:t>
            </a:r>
            <a:r>
              <a:rPr lang="en-US" dirty="0">
                <a:hlinkClick r:id="rId5"/>
              </a:rPr>
              <a:t>epidemiology</a:t>
            </a:r>
            <a:r>
              <a:rPr lang="en-US"/>
              <a:t>, transmission, </a:t>
            </a:r>
            <a:r>
              <a:rPr lang="en-US" dirty="0">
                <a:hlinkClick r:id="rId6"/>
              </a:rPr>
              <a:t>vaccinology</a:t>
            </a:r>
            <a:r>
              <a:rPr lang="en-US"/>
              <a:t>, </a:t>
            </a:r>
            <a:r>
              <a:rPr lang="en-US" dirty="0">
                <a:hlinkClick r:id="rId7"/>
              </a:rPr>
              <a:t>antiviral drugs</a:t>
            </a:r>
            <a:r>
              <a:rPr lang="en-US"/>
              <a:t> and </a:t>
            </a:r>
            <a:r>
              <a:rPr lang="en-US" dirty="0">
                <a:hlinkClick r:id="rId8"/>
              </a:rPr>
              <a:t>pandemic</a:t>
            </a:r>
            <a:r>
              <a:rPr lang="en-US"/>
              <a:t> preparedness. On 2 October 2017 he took up the role of Deputy </a:t>
            </a:r>
            <a:r>
              <a:rPr lang="en-US" dirty="0">
                <a:hlinkClick r:id="rId9"/>
              </a:rPr>
              <a:t>Chief Medical Officer for England</a:t>
            </a:r>
            <a:r>
              <a:rPr lang="en-US"/>
              <a:t>.</a:t>
            </a:r>
          </a:p>
          <a:p>
            <a:r>
              <a:rPr lang="en-US"/>
              <a:t>Van-Tam attended </a:t>
            </a:r>
            <a:r>
              <a:rPr lang="en-US" dirty="0">
                <a:hlinkClick r:id="rId10"/>
              </a:rPr>
              <a:t>Boston Grammar School</a:t>
            </a:r>
            <a:r>
              <a:rPr lang="en-US"/>
              <a:t> in </a:t>
            </a:r>
            <a:r>
              <a:rPr lang="en-US" dirty="0">
                <a:hlinkClick r:id="rId11"/>
              </a:rPr>
              <a:t>Boston, Lincolnshire</a:t>
            </a:r>
            <a:r>
              <a:rPr lang="en-US"/>
              <a:t> where his father, Paul Nguyen Van-Tam, was a teacher of mathematics.</a:t>
            </a:r>
            <a:r>
              <a:rPr lang="en-US" dirty="0">
                <a:hlinkClick r:id="rId12"/>
              </a:rPr>
              <a:t>[3]</a:t>
            </a:r>
            <a:r>
              <a:rPr lang="en-US"/>
              <a:t> He graduated in Medicine from the </a:t>
            </a:r>
            <a:r>
              <a:rPr lang="en-US" dirty="0">
                <a:hlinkClick r:id="rId13"/>
              </a:rPr>
              <a:t>University of Nottingham</a:t>
            </a:r>
            <a:r>
              <a:rPr lang="en-US"/>
              <a:t> in 1987.</a:t>
            </a:r>
            <a:r>
              <a:rPr lang="en-US" dirty="0">
                <a:hlinkClick r:id="rId14"/>
              </a:rPr>
              <a:t>[2]</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9D44AD81-DA5E-4CE5-8E59-16672566AB78}" type="slidenum">
              <a:rPr lang="en-GB" smtClean="0"/>
              <a:t>‹#›</a:t>
            </a:fld>
            <a:endParaRPr lang="en-GB"/>
          </a:p>
        </p:txBody>
      </p:sp>
    </p:spTree>
    <p:extLst>
      <p:ext uri="{BB962C8B-B14F-4D97-AF65-F5344CB8AC3E}">
        <p14:creationId xmlns:p14="http://schemas.microsoft.com/office/powerpoint/2010/main" val="6791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Sir Harpal Singh Kumar</a:t>
            </a:r>
            <a:r>
              <a:rPr lang="en-US"/>
              <a:t> (born 1965) is a British medical researcher who was the chief executive officer of </a:t>
            </a:r>
            <a:r>
              <a:rPr lang="en-US" dirty="0">
                <a:hlinkClick r:id="rId3"/>
              </a:rPr>
              <a:t>Cancer Research UK</a:t>
            </a:r>
            <a:r>
              <a:rPr lang="en-US" dirty="0">
                <a:hlinkClick r:id="rId4"/>
              </a:rPr>
              <a:t>[1]</a:t>
            </a:r>
            <a:r>
              <a:rPr lang="en-US" dirty="0">
                <a:hlinkClick r:id="rId5"/>
              </a:rPr>
              <a:t>[2]</a:t>
            </a:r>
            <a:r>
              <a:rPr lang="en-US" dirty="0">
                <a:hlinkClick r:id="rId6"/>
              </a:rPr>
              <a:t>[3]</a:t>
            </a:r>
            <a:r>
              <a:rPr lang="en-US"/>
              <a:t> until June 2018,</a:t>
            </a:r>
            <a:r>
              <a:rPr lang="en-US" dirty="0">
                <a:hlinkClick r:id="rId7"/>
              </a:rPr>
              <a:t>[4]</a:t>
            </a:r>
            <a:r>
              <a:rPr lang="en-US"/>
              <a:t> when he left the charity to become Head of </a:t>
            </a:r>
            <a:r>
              <a:rPr lang="en-US" dirty="0">
                <a:hlinkClick r:id="rId8"/>
              </a:rPr>
              <a:t>Johnson &amp; Johnson</a:t>
            </a:r>
            <a:r>
              <a:rPr lang="en-US"/>
              <a:t> Innovation EMEA.</a:t>
            </a:r>
            <a:r>
              <a:rPr lang="en-US" dirty="0">
                <a:hlinkClick r:id="rId9"/>
              </a:rPr>
              <a:t>[5]</a:t>
            </a:r>
            <a:endParaRPr lang="en-US"/>
          </a:p>
          <a:p>
            <a:pPr algn="ctr"/>
            <a:endParaRPr lang="en-US" b="1" dirty="0">
              <a:cs typeface="Calibri"/>
            </a:endParaRPr>
          </a:p>
          <a:p>
            <a:r>
              <a:rPr lang="en-US"/>
              <a:t>Kumar's parents were refugees. As Sikhs, they chose to leave what was to become Pakistan and move to India, where they ended up in refugee camps. Later they moved to England, where his father was employed sweeping factory floors, before eventually starting his own grocery store.</a:t>
            </a:r>
            <a:r>
              <a:rPr lang="en-US" dirty="0">
                <a:hlinkClick r:id="rId10"/>
              </a:rPr>
              <a:t>[6]</a:t>
            </a:r>
            <a:endParaRPr lang="en-US"/>
          </a:p>
          <a:p>
            <a:r>
              <a:rPr lang="en-US"/>
              <a:t>Kumar attended </a:t>
            </a:r>
            <a:r>
              <a:rPr lang="en-US" dirty="0">
                <a:hlinkClick r:id="rId11"/>
              </a:rPr>
              <a:t>Latymer Upper School</a:t>
            </a:r>
            <a:r>
              <a:rPr lang="en-US"/>
              <a:t>, Hammersmith, and </a:t>
            </a:r>
            <a:r>
              <a:rPr lang="en-US" dirty="0">
                <a:hlinkClick r:id="rId12"/>
              </a:rPr>
              <a:t>St. John's College, Cambridge</a:t>
            </a:r>
            <a:r>
              <a:rPr lang="en-US"/>
              <a:t>, where he gained a </a:t>
            </a:r>
            <a:r>
              <a:rPr lang="en-US" dirty="0">
                <a:hlinkClick r:id="rId13"/>
              </a:rPr>
              <a:t>Master of Engineering</a:t>
            </a:r>
            <a:r>
              <a:rPr lang="en-US"/>
              <a:t> degree and a </a:t>
            </a:r>
            <a:r>
              <a:rPr lang="en-US" dirty="0">
                <a:hlinkClick r:id="rId14"/>
              </a:rPr>
              <a:t>Master of Arts</a:t>
            </a:r>
            <a:r>
              <a:rPr lang="en-US"/>
              <a:t> degree and won the Mobil Prize, Metal Box Prize, and Hughes Prize. He subsequently gained a </a:t>
            </a:r>
            <a:r>
              <a:rPr lang="en-US" dirty="0">
                <a:hlinkClick r:id="rId15"/>
              </a:rPr>
              <a:t>Master of Business Administration</a:t>
            </a:r>
            <a:r>
              <a:rPr lang="en-US"/>
              <a:t> degree with High Distinction as a </a:t>
            </a:r>
            <a:r>
              <a:rPr lang="en-US" dirty="0">
                <a:hlinkClick r:id="rId16"/>
              </a:rPr>
              <a:t>Baker Scholar</a:t>
            </a:r>
            <a:r>
              <a:rPr lang="en-US"/>
              <a:t> at </a:t>
            </a:r>
            <a:r>
              <a:rPr lang="en-US" dirty="0">
                <a:hlinkClick r:id="rId17"/>
              </a:rPr>
              <a:t>Harvard Business School</a:t>
            </a:r>
            <a:r>
              <a:rPr lang="en-US"/>
              <a:t> where he won the Ford Prize and the Wolfe Prize.</a:t>
            </a:r>
            <a:r>
              <a:rPr lang="en-US" dirty="0">
                <a:hlinkClick r:id="rId18"/>
              </a:rPr>
              <a:t>[7]</a:t>
            </a:r>
            <a:r>
              <a:rPr lang="en-US" dirty="0">
                <a:hlinkClick r:id="rId19"/>
              </a:rPr>
              <a:t>[8]</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9D44AD81-DA5E-4CE5-8E59-16672566AB78}" type="slidenum">
              <a:rPr lang="en-GB" smtClean="0"/>
              <a:t>‹#›</a:t>
            </a:fld>
            <a:endParaRPr lang="en-GB"/>
          </a:p>
        </p:txBody>
      </p:sp>
    </p:spTree>
    <p:extLst>
      <p:ext uri="{BB962C8B-B14F-4D97-AF65-F5344CB8AC3E}">
        <p14:creationId xmlns:p14="http://schemas.microsoft.com/office/powerpoint/2010/main" val="2926715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wmf"/><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wmf"/><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wmf"/><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wmf"/><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wmf"/><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wmf"/><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wmf"/><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6569"/>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0"/>
            <a:ext cx="856490" cy="6858594"/>
          </a:xfrm>
          <a:prstGeom prst="rect">
            <a:avLst/>
          </a:prstGeom>
        </p:spPr>
      </p:pic>
      <p:sp>
        <p:nvSpPr>
          <p:cNvPr id="8" name="TextBox 7"/>
          <p:cNvSpPr txBox="1"/>
          <p:nvPr userDrawn="1"/>
        </p:nvSpPr>
        <p:spPr>
          <a:xfrm>
            <a:off x="203200" y="6012360"/>
            <a:ext cx="11785600" cy="430887"/>
          </a:xfrm>
          <a:prstGeom prst="rect">
            <a:avLst/>
          </a:prstGeom>
          <a:solidFill>
            <a:srgbClr val="FFCCCC"/>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1F497D">
                    <a:lumMod val="50000"/>
                  </a:srgbClr>
                </a:solidFill>
                <a:effectLst/>
                <a:uLnTx/>
                <a:uFillTx/>
                <a:latin typeface="Calibri"/>
                <a:ea typeface="+mn-ea"/>
                <a:cs typeface="+mn-cs"/>
              </a:rPr>
              <a:t>Key words</a:t>
            </a:r>
            <a:r>
              <a:rPr kumimoji="0" lang="en-GB" sz="2200" b="0" i="0" u="none" strike="noStrike" kern="1200" cap="none" spc="0" normalizeH="0" baseline="0" noProof="0" dirty="0">
                <a:ln>
                  <a:noFill/>
                </a:ln>
                <a:solidFill>
                  <a:srgbClr val="1F497D">
                    <a:lumMod val="50000"/>
                  </a:srgbClr>
                </a:solidFill>
                <a:effectLst/>
                <a:uLnTx/>
                <a:uFillTx/>
                <a:latin typeface="Calibri"/>
                <a:ea typeface="+mn-ea"/>
                <a:cs typeface="+mn-cs"/>
              </a:rPr>
              <a:t>:  Workplace skills, character, 9 habits</a:t>
            </a:r>
          </a:p>
        </p:txBody>
      </p:sp>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3" name="Picture 12"/>
          <p:cNvPicPr>
            <a:picLocks noChangeAspect="1"/>
          </p:cNvPicPr>
          <p:nvPr userDrawn="1"/>
        </p:nvPicPr>
        <p:blipFill>
          <a:blip r:embed="rId6"/>
          <a:stretch>
            <a:fillRect/>
          </a:stretch>
        </p:blipFill>
        <p:spPr>
          <a:xfrm>
            <a:off x="57298" y="155178"/>
            <a:ext cx="1225402" cy="707197"/>
          </a:xfrm>
          <a:prstGeom prst="rect">
            <a:avLst/>
          </a:prstGeom>
        </p:spPr>
      </p:pic>
      <p:sp>
        <p:nvSpPr>
          <p:cNvPr id="14" name="Rectangle 2"/>
          <p:cNvSpPr txBox="1">
            <a:spLocks noChangeArrowheads="1"/>
          </p:cNvSpPr>
          <p:nvPr userDrawn="1"/>
        </p:nvSpPr>
        <p:spPr bwMode="auto">
          <a:xfrm>
            <a:off x="1386928" y="-125913"/>
            <a:ext cx="7596332"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Title: BAME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LO: To </a:t>
            </a:r>
            <a:r>
              <a:rPr kumimoji="0" lang="en-GB" sz="2400" b="1" i="0" u="none" strike="noStrike" kern="1200" cap="none" spc="0" normalizeH="0" baseline="0" noProof="0" dirty="0">
                <a:ln>
                  <a:noFill/>
                </a:ln>
                <a:solidFill>
                  <a:srgbClr val="FFFF00"/>
                </a:solidFill>
                <a:effectLst/>
                <a:uLnTx/>
                <a:uFillTx/>
                <a:latin typeface="Calibri"/>
                <a:ea typeface="+mn-ea"/>
                <a:cs typeface="Arial" charset="0"/>
              </a:rPr>
              <a:t>describe</a:t>
            </a: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 discoveries of modern BAME scientists.</a:t>
            </a:r>
          </a:p>
        </p:txBody>
      </p:sp>
    </p:spTree>
    <p:controls>
      <mc:AlternateContent xmlns:mc="http://schemas.openxmlformats.org/markup-compatibility/2006">
        <mc:Choice xmlns:v="urn:schemas-microsoft-com:vml" Requires="v">
          <p:control spid="1480" name="ShockwaveFlash2" r:id="rId2" imgW="2654280" imgH="774720"/>
        </mc:Choice>
        <mc:Fallback>
          <p:control name="ShockwaveFlash2" r:id="rId2" imgW="2654280" imgH="774720">
            <p:pic>
              <p:nvPicPr>
                <p:cNvPr id="16"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7013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D81F9-A34A-45F1-93FB-2CBE10EC5BD4}"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806935-BEA9-48B1-A7E3-06E7F754B1A6}" type="slidenum">
              <a:rPr lang="en-GB" smtClean="0"/>
              <a:t>‹#›</a:t>
            </a:fld>
            <a:endParaRPr lang="en-GB"/>
          </a:p>
        </p:txBody>
      </p:sp>
      <p:pic>
        <p:nvPicPr>
          <p:cNvPr id="8" name="Picture 7"/>
          <p:cNvPicPr>
            <a:picLocks noChangeAspect="1"/>
          </p:cNvPicPr>
          <p:nvPr userDrawn="1"/>
        </p:nvPicPr>
        <p:blipFill>
          <a:blip r:embed="rId5"/>
          <a:stretch>
            <a:fillRect/>
          </a:stretch>
        </p:blipFill>
        <p:spPr>
          <a:xfrm>
            <a:off x="-18290" y="0"/>
            <a:ext cx="856490" cy="6858594"/>
          </a:xfrm>
          <a:prstGeom prst="rect">
            <a:avLst/>
          </a:prstGeom>
        </p:spPr>
      </p:pic>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2" name="Picture 11"/>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9670" name="ShockwaveFlash2" r:id="rId2" imgW="2654280" imgH="774720"/>
        </mc:Choice>
        <mc:Fallback>
          <p:control name="ShockwaveFlash2" r:id="rId2" imgW="2654280" imgH="774720">
            <p:pic>
              <p:nvPicPr>
                <p:cNvPr id="13"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30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D81F9-A34A-45F1-93FB-2CBE10EC5BD4}"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806935-BEA9-48B1-A7E3-06E7F754B1A6}" type="slidenum">
              <a:rPr lang="en-GB" smtClean="0"/>
              <a:t>‹#›</a:t>
            </a:fld>
            <a:endParaRPr lang="en-GB"/>
          </a:p>
        </p:txBody>
      </p:sp>
      <p:pic>
        <p:nvPicPr>
          <p:cNvPr id="8" name="Picture 7"/>
          <p:cNvPicPr>
            <a:picLocks noChangeAspect="1"/>
          </p:cNvPicPr>
          <p:nvPr userDrawn="1"/>
        </p:nvPicPr>
        <p:blipFill>
          <a:blip r:embed="rId5"/>
          <a:stretch>
            <a:fillRect/>
          </a:stretch>
        </p:blipFill>
        <p:spPr>
          <a:xfrm>
            <a:off x="-18290" y="0"/>
            <a:ext cx="856490" cy="6858594"/>
          </a:xfrm>
          <a:prstGeom prst="rect">
            <a:avLst/>
          </a:prstGeom>
        </p:spPr>
      </p:pic>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2" name="Picture 11"/>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10694" name="ShockwaveFlash2" r:id="rId2" imgW="2654280" imgH="774720"/>
        </mc:Choice>
        <mc:Fallback>
          <p:control name="ShockwaveFlash2" r:id="rId2" imgW="2654280" imgH="774720">
            <p:pic>
              <p:nvPicPr>
                <p:cNvPr id="13"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35807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D81F9-A34A-45F1-93FB-2CBE10EC5BD4}"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0"/>
            <a:ext cx="856490" cy="6858594"/>
          </a:xfrm>
          <a:prstGeom prst="rect">
            <a:avLst/>
          </a:prstGeom>
        </p:spPr>
      </p:pic>
      <p:sp>
        <p:nvSpPr>
          <p:cNvPr id="8" name="Rectangle 7"/>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1" name="Picture 10"/>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11718" name="ShockwaveFlash2" r:id="rId2" imgW="2654280" imgH="774720"/>
        </mc:Choice>
        <mc:Fallback>
          <p:control name="ShockwaveFlash2" r:id="rId2" imgW="2654280" imgH="774720">
            <p:pic>
              <p:nvPicPr>
                <p:cNvPr id="12"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1448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D81F9-A34A-45F1-93FB-2CBE10EC5BD4}"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0"/>
            <a:ext cx="856490" cy="6858594"/>
          </a:xfrm>
          <a:prstGeom prst="rect">
            <a:avLst/>
          </a:prstGeom>
        </p:spPr>
      </p:pic>
      <p:sp>
        <p:nvSpPr>
          <p:cNvPr id="8" name="Rectangle 7"/>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1" name="Picture 10"/>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12742" name="ShockwaveFlash2" r:id="rId2" imgW="2654280" imgH="774720"/>
        </mc:Choice>
        <mc:Fallback>
          <p:control name="ShockwaveFlash2" r:id="rId2" imgW="2654280" imgH="774720">
            <p:pic>
              <p:nvPicPr>
                <p:cNvPr id="12"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563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ccess Criteria">
    <p:spTree>
      <p:nvGrpSpPr>
        <p:cNvPr id="1" name=""/>
        <p:cNvGrpSpPr/>
        <p:nvPr/>
      </p:nvGrpSpPr>
      <p:grpSpPr>
        <a:xfrm>
          <a:off x="0" y="0"/>
          <a:ext cx="0" cy="0"/>
          <a:chOff x="0" y="0"/>
          <a:chExt cx="0" cy="0"/>
        </a:xfrm>
      </p:grpSpPr>
      <p:grpSp>
        <p:nvGrpSpPr>
          <p:cNvPr id="3" name="Group 2"/>
          <p:cNvGrpSpPr/>
          <p:nvPr userDrawn="1"/>
        </p:nvGrpSpPr>
        <p:grpSpPr>
          <a:xfrm>
            <a:off x="812801" y="1676400"/>
            <a:ext cx="10644777" cy="3810000"/>
            <a:chOff x="913135" y="1878982"/>
            <a:chExt cx="7983583" cy="3100900"/>
          </a:xfrm>
        </p:grpSpPr>
        <p:sp>
          <p:nvSpPr>
            <p:cNvPr id="20" name="Chevron 19"/>
            <p:cNvSpPr/>
            <p:nvPr/>
          </p:nvSpPr>
          <p:spPr>
            <a:xfrm rot="5400000">
              <a:off x="744232" y="2047885"/>
              <a:ext cx="1126024" cy="788217"/>
            </a:xfrm>
            <a:prstGeom prst="chevron">
              <a:avLst/>
            </a:prstGeom>
            <a:solidFill>
              <a:srgbClr val="02E017"/>
            </a:solidFill>
            <a:ln>
              <a:solidFill>
                <a:srgbClr val="33AE02"/>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8" name="Round Same Side Corner Rectangle 17"/>
            <p:cNvSpPr/>
            <p:nvPr userDrawn="1"/>
          </p:nvSpPr>
          <p:spPr>
            <a:xfrm rot="5400000">
              <a:off x="4906668" y="-1352551"/>
              <a:ext cx="732300" cy="7195366"/>
            </a:xfrm>
            <a:prstGeom prst="round2SameRect">
              <a:avLst/>
            </a:prstGeom>
            <a:ln>
              <a:solidFill>
                <a:srgbClr val="02E01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Chevron 15"/>
            <p:cNvSpPr/>
            <p:nvPr/>
          </p:nvSpPr>
          <p:spPr>
            <a:xfrm rot="5400000">
              <a:off x="744232" y="3025487"/>
              <a:ext cx="1126024" cy="788217"/>
            </a:xfrm>
            <a:prstGeom prst="chevron">
              <a:avLst/>
            </a:prstGeom>
            <a:solidFill>
              <a:srgbClr val="FFC000"/>
            </a:solidFill>
            <a:ln>
              <a:solidFill>
                <a:srgbClr val="FFFF00"/>
              </a:solidFill>
            </a:ln>
          </p:spPr>
          <p:style>
            <a:lnRef idx="2">
              <a:scrgbClr r="0" g="0" b="0"/>
            </a:lnRef>
            <a:fillRef idx="1">
              <a:scrgbClr r="0" g="0" b="0"/>
            </a:fillRef>
            <a:effectRef idx="0">
              <a:schemeClr val="accent5">
                <a:hueOff val="0"/>
                <a:satOff val="0"/>
                <a:lumOff val="-2354"/>
                <a:alphaOff val="0"/>
              </a:schemeClr>
            </a:effectRef>
            <a:fontRef idx="minor">
              <a:schemeClr val="lt1"/>
            </a:fontRef>
          </p:style>
        </p:sp>
        <p:sp>
          <p:nvSpPr>
            <p:cNvPr id="14" name="Round Same Side Corner Rectangle 13"/>
            <p:cNvSpPr/>
            <p:nvPr/>
          </p:nvSpPr>
          <p:spPr>
            <a:xfrm rot="5400000">
              <a:off x="4897330" y="-361439"/>
              <a:ext cx="731915" cy="7195366"/>
            </a:xfrm>
            <a:prstGeom prst="round2SameRect">
              <a:avLst/>
            </a:prstGeom>
            <a:ln>
              <a:solidFill>
                <a:srgbClr val="FFFF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hevron 11"/>
            <p:cNvSpPr/>
            <p:nvPr/>
          </p:nvSpPr>
          <p:spPr>
            <a:xfrm rot="5400000">
              <a:off x="744232" y="4022761"/>
              <a:ext cx="1126024" cy="788217"/>
            </a:xfrm>
            <a:prstGeom prst="chevron">
              <a:avLst/>
            </a:prstGeom>
            <a:solidFill>
              <a:srgbClr val="FF0000"/>
            </a:solidFill>
            <a:ln>
              <a:solidFill>
                <a:srgbClr val="C00000"/>
              </a:solidFill>
            </a:ln>
          </p:spPr>
          <p:style>
            <a:lnRef idx="2">
              <a:scrgbClr r="0" g="0" b="0"/>
            </a:lnRef>
            <a:fillRef idx="1">
              <a:scrgbClr r="0" g="0" b="0"/>
            </a:fillRef>
            <a:effectRef idx="0">
              <a:schemeClr val="accent5">
                <a:hueOff val="0"/>
                <a:satOff val="0"/>
                <a:lumOff val="-4707"/>
                <a:alphaOff val="0"/>
              </a:schemeClr>
            </a:effectRef>
            <a:fontRef idx="minor">
              <a:schemeClr val="lt1"/>
            </a:fontRef>
          </p:style>
        </p:sp>
        <p:sp>
          <p:nvSpPr>
            <p:cNvPr id="10" name="Round Same Side Corner Rectangle 9"/>
            <p:cNvSpPr/>
            <p:nvPr userDrawn="1"/>
          </p:nvSpPr>
          <p:spPr>
            <a:xfrm rot="5400000">
              <a:off x="4987082" y="602461"/>
              <a:ext cx="623906" cy="7195366"/>
            </a:xfrm>
            <a:prstGeom prst="round2SameRect">
              <a:avLst/>
            </a:prstGeom>
            <a:ln>
              <a:solidFill>
                <a:srgbClr val="C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Text Placeholder 22"/>
          <p:cNvSpPr>
            <a:spLocks noGrp="1"/>
          </p:cNvSpPr>
          <p:nvPr>
            <p:ph type="body" sz="quarter" idx="10"/>
          </p:nvPr>
        </p:nvSpPr>
        <p:spPr>
          <a:xfrm>
            <a:off x="1930400" y="1676400"/>
            <a:ext cx="9347200" cy="914400"/>
          </a:xfrm>
          <a:prstGeom prst="rect">
            <a:avLst/>
          </a:prstGeom>
        </p:spPr>
        <p:txBody>
          <a:bodyPr anchor="ctr"/>
          <a:lstStyle>
            <a:lvl1pPr marL="0" indent="0" algn="ctr">
              <a:buNone/>
              <a:defRPr sz="2000" b="0" baseline="0">
                <a:solidFill>
                  <a:schemeClr val="tx2">
                    <a:lumMod val="50000"/>
                  </a:schemeClr>
                </a:solidFill>
                <a:latin typeface="+mj-lt"/>
              </a:defRPr>
            </a:lvl1pPr>
          </a:lstStyle>
          <a:p>
            <a:pPr lvl="0"/>
            <a:endParaRPr lang="en-GB" dirty="0"/>
          </a:p>
        </p:txBody>
      </p:sp>
      <p:sp>
        <p:nvSpPr>
          <p:cNvPr id="24" name="Text Placeholder 22"/>
          <p:cNvSpPr>
            <a:spLocks noGrp="1"/>
          </p:cNvSpPr>
          <p:nvPr>
            <p:ph type="body" sz="quarter" idx="11"/>
          </p:nvPr>
        </p:nvSpPr>
        <p:spPr>
          <a:xfrm>
            <a:off x="1930400" y="2895600"/>
            <a:ext cx="9347200" cy="914400"/>
          </a:xfrm>
          <a:prstGeom prst="rect">
            <a:avLst/>
          </a:prstGeom>
        </p:spPr>
        <p:txBody>
          <a:bodyPr anchor="ctr"/>
          <a:lstStyle>
            <a:lvl1pPr marL="0" indent="0" algn="ctr">
              <a:buNone/>
              <a:defRPr sz="2000" b="0" baseline="0">
                <a:solidFill>
                  <a:schemeClr val="tx2">
                    <a:lumMod val="50000"/>
                  </a:schemeClr>
                </a:solidFill>
                <a:latin typeface="+mj-lt"/>
              </a:defRPr>
            </a:lvl1pPr>
          </a:lstStyle>
          <a:p>
            <a:pPr lvl="0"/>
            <a:endParaRPr lang="en-GB" dirty="0"/>
          </a:p>
        </p:txBody>
      </p:sp>
      <p:sp>
        <p:nvSpPr>
          <p:cNvPr id="25" name="Text Placeholder 22"/>
          <p:cNvSpPr>
            <a:spLocks noGrp="1"/>
          </p:cNvSpPr>
          <p:nvPr>
            <p:ph type="body" sz="quarter" idx="12"/>
          </p:nvPr>
        </p:nvSpPr>
        <p:spPr>
          <a:xfrm>
            <a:off x="1930400" y="4114800"/>
            <a:ext cx="9347200" cy="762000"/>
          </a:xfrm>
          <a:prstGeom prst="rect">
            <a:avLst/>
          </a:prstGeom>
        </p:spPr>
        <p:txBody>
          <a:bodyPr anchor="ctr"/>
          <a:lstStyle>
            <a:lvl1pPr marL="0" indent="0" algn="ctr">
              <a:buNone/>
              <a:defRPr sz="2000" b="0" baseline="0">
                <a:solidFill>
                  <a:schemeClr val="tx2">
                    <a:lumMod val="50000"/>
                  </a:schemeClr>
                </a:solidFill>
                <a:latin typeface="+mj-lt"/>
              </a:defRPr>
            </a:lvl1pPr>
          </a:lstStyle>
          <a:p>
            <a:pPr lvl="0"/>
            <a:endParaRPr lang="en-GB" dirty="0"/>
          </a:p>
        </p:txBody>
      </p:sp>
      <p:sp>
        <p:nvSpPr>
          <p:cNvPr id="27" name="Text Placeholder 26"/>
          <p:cNvSpPr>
            <a:spLocks noGrp="1"/>
          </p:cNvSpPr>
          <p:nvPr>
            <p:ph type="body" sz="quarter" idx="13"/>
          </p:nvPr>
        </p:nvSpPr>
        <p:spPr>
          <a:xfrm>
            <a:off x="812800" y="2133600"/>
            <a:ext cx="1016000" cy="457200"/>
          </a:xfrm>
          <a:prstGeom prst="rect">
            <a:avLst/>
          </a:prstGeom>
        </p:spPr>
        <p:txBody>
          <a:bodyPr/>
          <a:lstStyle>
            <a:lvl1pPr marL="0" indent="0" algn="ctr">
              <a:buNone/>
              <a:defRPr sz="2400">
                <a:solidFill>
                  <a:schemeClr val="bg1"/>
                </a:solidFill>
              </a:defRPr>
            </a:lvl1pPr>
          </a:lstStyle>
          <a:p>
            <a:pPr lvl="0"/>
            <a:endParaRPr lang="en-GB" dirty="0"/>
          </a:p>
        </p:txBody>
      </p:sp>
      <p:sp>
        <p:nvSpPr>
          <p:cNvPr id="28" name="Text Placeholder 26"/>
          <p:cNvSpPr>
            <a:spLocks noGrp="1"/>
          </p:cNvSpPr>
          <p:nvPr>
            <p:ph type="body" sz="quarter" idx="14"/>
          </p:nvPr>
        </p:nvSpPr>
        <p:spPr>
          <a:xfrm>
            <a:off x="812800" y="3276600"/>
            <a:ext cx="1016000" cy="457200"/>
          </a:xfrm>
          <a:prstGeom prst="rect">
            <a:avLst/>
          </a:prstGeom>
        </p:spPr>
        <p:txBody>
          <a:bodyPr/>
          <a:lstStyle>
            <a:lvl1pPr marL="0" indent="0" algn="ctr">
              <a:buNone/>
              <a:defRPr sz="2400">
                <a:solidFill>
                  <a:schemeClr val="bg1"/>
                </a:solidFill>
              </a:defRPr>
            </a:lvl1pPr>
          </a:lstStyle>
          <a:p>
            <a:pPr lvl="0"/>
            <a:endParaRPr lang="en-GB" dirty="0"/>
          </a:p>
        </p:txBody>
      </p:sp>
      <p:sp>
        <p:nvSpPr>
          <p:cNvPr id="29" name="Text Placeholder 26"/>
          <p:cNvSpPr>
            <a:spLocks noGrp="1"/>
          </p:cNvSpPr>
          <p:nvPr>
            <p:ph type="body" sz="quarter" idx="15"/>
          </p:nvPr>
        </p:nvSpPr>
        <p:spPr>
          <a:xfrm>
            <a:off x="812800" y="4495800"/>
            <a:ext cx="1016000" cy="457200"/>
          </a:xfrm>
          <a:prstGeom prst="rect">
            <a:avLst/>
          </a:prstGeom>
        </p:spPr>
        <p:txBody>
          <a:bodyPr/>
          <a:lstStyle>
            <a:lvl1pPr marL="0" indent="0" algn="ctr">
              <a:buNone/>
              <a:defRPr sz="2400">
                <a:solidFill>
                  <a:schemeClr val="bg1"/>
                </a:solidFill>
              </a:defRPr>
            </a:lvl1pPr>
          </a:lstStyle>
          <a:p>
            <a:pPr lvl="0"/>
            <a:endParaRPr lang="en-GB" dirty="0"/>
          </a:p>
        </p:txBody>
      </p:sp>
      <p:pic>
        <p:nvPicPr>
          <p:cNvPr id="15" name="Picture 14"/>
          <p:cNvPicPr>
            <a:picLocks noChangeAspect="1"/>
          </p:cNvPicPr>
          <p:nvPr userDrawn="1"/>
        </p:nvPicPr>
        <p:blipFill>
          <a:blip r:embed="rId5"/>
          <a:stretch>
            <a:fillRect/>
          </a:stretch>
        </p:blipFill>
        <p:spPr>
          <a:xfrm>
            <a:off x="-18290" y="0"/>
            <a:ext cx="856490" cy="6858594"/>
          </a:xfrm>
          <a:prstGeom prst="rect">
            <a:avLst/>
          </a:prstGeom>
        </p:spPr>
      </p:pic>
      <p:sp>
        <p:nvSpPr>
          <p:cNvPr id="17" name="Rectangle 16"/>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22" name="Picture 21"/>
          <p:cNvPicPr>
            <a:picLocks noChangeAspect="1"/>
          </p:cNvPicPr>
          <p:nvPr userDrawn="1"/>
        </p:nvPicPr>
        <p:blipFill>
          <a:blip r:embed="rId6"/>
          <a:stretch>
            <a:fillRect/>
          </a:stretch>
        </p:blipFill>
        <p:spPr>
          <a:xfrm>
            <a:off x="57298" y="155178"/>
            <a:ext cx="1225402" cy="707197"/>
          </a:xfrm>
          <a:prstGeom prst="rect">
            <a:avLst/>
          </a:prstGeom>
        </p:spPr>
      </p:pic>
      <p:sp>
        <p:nvSpPr>
          <p:cNvPr id="30" name="Rectangle 2"/>
          <p:cNvSpPr txBox="1">
            <a:spLocks noChangeArrowheads="1"/>
          </p:cNvSpPr>
          <p:nvPr userDrawn="1"/>
        </p:nvSpPr>
        <p:spPr bwMode="auto">
          <a:xfrm>
            <a:off x="1386928" y="-125913"/>
            <a:ext cx="7596332"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Title: BAME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LO: To </a:t>
            </a:r>
            <a:r>
              <a:rPr kumimoji="0" lang="en-GB" sz="2400" b="1" i="0" u="none" strike="noStrike" kern="1200" cap="none" spc="0" normalizeH="0" baseline="0" noProof="0" dirty="0">
                <a:ln>
                  <a:noFill/>
                </a:ln>
                <a:solidFill>
                  <a:srgbClr val="FFFF00"/>
                </a:solidFill>
                <a:effectLst/>
                <a:uLnTx/>
                <a:uFillTx/>
                <a:latin typeface="Calibri"/>
                <a:ea typeface="+mn-ea"/>
                <a:cs typeface="Arial" charset="0"/>
              </a:rPr>
              <a:t>describe</a:t>
            </a: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 discoveries of modern BAME scientists.</a:t>
            </a:r>
          </a:p>
        </p:txBody>
      </p:sp>
    </p:spTree>
    <p:controls>
      <mc:AlternateContent xmlns:mc="http://schemas.openxmlformats.org/markup-compatibility/2006">
        <mc:Choice xmlns:v="urn:schemas-microsoft-com:vml" Requires="v">
          <p:control spid="13766" name="ShockwaveFlash2" r:id="rId2" imgW="2654280" imgH="774720"/>
        </mc:Choice>
        <mc:Fallback>
          <p:control name="ShockwaveFlash2" r:id="rId2" imgW="2654280" imgH="774720">
            <p:pic>
              <p:nvPicPr>
                <p:cNvPr id="26"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79068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5"/>
          <a:stretch>
            <a:fillRect/>
          </a:stretch>
        </p:blipFill>
        <p:spPr>
          <a:xfrm>
            <a:off x="-18290" y="0"/>
            <a:ext cx="856490" cy="6858594"/>
          </a:xfrm>
          <a:prstGeom prst="rect">
            <a:avLst/>
          </a:prstGeom>
        </p:spPr>
      </p:pic>
      <p:sp>
        <p:nvSpPr>
          <p:cNvPr id="23" name="Rectangle 22"/>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26" name="Picture 25"/>
          <p:cNvPicPr>
            <a:picLocks noChangeAspect="1"/>
          </p:cNvPicPr>
          <p:nvPr userDrawn="1"/>
        </p:nvPicPr>
        <p:blipFill>
          <a:blip r:embed="rId6"/>
          <a:stretch>
            <a:fillRect/>
          </a:stretch>
        </p:blipFill>
        <p:spPr>
          <a:xfrm>
            <a:off x="57298" y="155178"/>
            <a:ext cx="1225402" cy="707197"/>
          </a:xfrm>
          <a:prstGeom prst="rect">
            <a:avLst/>
          </a:prstGeom>
        </p:spPr>
      </p:pic>
      <p:sp>
        <p:nvSpPr>
          <p:cNvPr id="8" name="Rectangle 2"/>
          <p:cNvSpPr txBox="1">
            <a:spLocks noChangeArrowheads="1"/>
          </p:cNvSpPr>
          <p:nvPr userDrawn="1"/>
        </p:nvSpPr>
        <p:spPr bwMode="auto">
          <a:xfrm>
            <a:off x="1386928" y="-125913"/>
            <a:ext cx="7596332"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rPr>
              <a:t>Title: BAME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LO: To </a:t>
            </a:r>
            <a:r>
              <a:rPr kumimoji="0" lang="en-GB" sz="2400" b="1" i="0" u="none" strike="noStrike" kern="1200" cap="none" spc="0" normalizeH="0" baseline="0" noProof="0" dirty="0">
                <a:ln>
                  <a:noFill/>
                </a:ln>
                <a:solidFill>
                  <a:srgbClr val="FFFF00"/>
                </a:solidFill>
                <a:effectLst/>
                <a:uLnTx/>
                <a:uFillTx/>
                <a:latin typeface="Calibri"/>
                <a:ea typeface="+mn-ea"/>
                <a:cs typeface="Arial" charset="0"/>
              </a:rPr>
              <a:t>describe</a:t>
            </a:r>
            <a:r>
              <a:rPr kumimoji="0" lang="en-GB" sz="2400" b="0" i="0" u="none" strike="noStrike" kern="1200" cap="none" spc="0" normalizeH="0" baseline="0" noProof="0" dirty="0">
                <a:ln>
                  <a:noFill/>
                </a:ln>
                <a:solidFill>
                  <a:prstClr val="white"/>
                </a:solidFill>
                <a:effectLst/>
                <a:uLnTx/>
                <a:uFillTx/>
                <a:latin typeface="Calibri"/>
                <a:ea typeface="+mn-ea"/>
                <a:cs typeface="Arial" charset="0"/>
              </a:rPr>
              <a:t> discoveries of modern BAME scientists.</a:t>
            </a:r>
          </a:p>
        </p:txBody>
      </p:sp>
    </p:spTree>
    <p:controls>
      <mc:AlternateContent xmlns:mc="http://schemas.openxmlformats.org/markup-compatibility/2006">
        <mc:Choice xmlns:v="urn:schemas-microsoft-com:vml" Requires="v">
          <p:control spid="2504" name="ShockwaveFlash2" r:id="rId2" imgW="2654280" imgH="774720"/>
        </mc:Choice>
        <mc:Fallback>
          <p:control name="ShockwaveFlash2" r:id="rId2" imgW="2654280" imgH="774720">
            <p:pic>
              <p:nvPicPr>
                <p:cNvPr id="29"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75710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D81F9-A34A-45F1-93FB-2CBE10EC5BD4}"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806935-BEA9-48B1-A7E3-06E7F754B1A6}" type="slidenum">
              <a:rPr lang="en-GB" smtClean="0"/>
              <a:t>‹#›</a:t>
            </a:fld>
            <a:endParaRPr lang="en-GB"/>
          </a:p>
        </p:txBody>
      </p:sp>
      <p:pic>
        <p:nvPicPr>
          <p:cNvPr id="5" name="Picture 4"/>
          <p:cNvPicPr>
            <a:picLocks noChangeAspect="1"/>
          </p:cNvPicPr>
          <p:nvPr userDrawn="1"/>
        </p:nvPicPr>
        <p:blipFill>
          <a:blip r:embed="rId5"/>
          <a:stretch>
            <a:fillRect/>
          </a:stretch>
        </p:blipFill>
        <p:spPr>
          <a:xfrm>
            <a:off x="-18290" y="-42204"/>
            <a:ext cx="856490" cy="6858594"/>
          </a:xfrm>
          <a:prstGeom prst="rect">
            <a:avLst/>
          </a:prstGeom>
        </p:spPr>
      </p:pic>
      <p:sp>
        <p:nvSpPr>
          <p:cNvPr id="6" name="Rectangle 5"/>
          <p:cNvSpPr/>
          <p:nvPr userDrawn="1"/>
        </p:nvSpPr>
        <p:spPr>
          <a:xfrm>
            <a:off x="203200" y="-42204"/>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ate Placeholder 9"/>
          <p:cNvSpPr txBox="1">
            <a:spLocks/>
          </p:cNvSpPr>
          <p:nvPr userDrawn="1"/>
        </p:nvSpPr>
        <p:spPr bwMode="auto">
          <a:xfrm>
            <a:off x="6384032" y="-69588"/>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9" name="Picture 8"/>
          <p:cNvPicPr>
            <a:picLocks noChangeAspect="1"/>
          </p:cNvPicPr>
          <p:nvPr userDrawn="1"/>
        </p:nvPicPr>
        <p:blipFill>
          <a:blip r:embed="rId6"/>
          <a:stretch>
            <a:fillRect/>
          </a:stretch>
        </p:blipFill>
        <p:spPr>
          <a:xfrm>
            <a:off x="57298" y="112974"/>
            <a:ext cx="1225402" cy="707197"/>
          </a:xfrm>
          <a:prstGeom prst="rect">
            <a:avLst/>
          </a:prstGeom>
        </p:spPr>
      </p:pic>
    </p:spTree>
    <p:controls>
      <mc:AlternateContent xmlns:mc="http://schemas.openxmlformats.org/markup-compatibility/2006">
        <mc:Choice xmlns:v="urn:schemas-microsoft-com:vml" Requires="v">
          <p:control spid="8646" name="ShockwaveFlash2" r:id="rId2" imgW="2654280" imgH="774720"/>
        </mc:Choice>
        <mc:Fallback>
          <p:control name="ShockwaveFlash2" r:id="rId2" imgW="2654280" imgH="774720">
            <p:pic>
              <p:nvPicPr>
                <p:cNvPr id="10"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08703"/>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0927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D81F9-A34A-45F1-93FB-2CBE10EC5BD4}"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806935-BEA9-48B1-A7E3-06E7F754B1A6}" type="slidenum">
              <a:rPr lang="en-GB" smtClean="0"/>
              <a:t>‹#›</a:t>
            </a:fld>
            <a:endParaRPr lang="en-GB"/>
          </a:p>
        </p:txBody>
      </p:sp>
      <p:pic>
        <p:nvPicPr>
          <p:cNvPr id="6" name="Picture 5"/>
          <p:cNvPicPr>
            <a:picLocks noChangeAspect="1"/>
          </p:cNvPicPr>
          <p:nvPr userDrawn="1"/>
        </p:nvPicPr>
        <p:blipFill>
          <a:blip r:embed="rId5"/>
          <a:stretch>
            <a:fillRect/>
          </a:stretch>
        </p:blipFill>
        <p:spPr>
          <a:xfrm>
            <a:off x="-18290" y="0"/>
            <a:ext cx="856490" cy="6858594"/>
          </a:xfrm>
          <a:prstGeom prst="rect">
            <a:avLst/>
          </a:prstGeom>
        </p:spPr>
      </p:pic>
      <p:sp>
        <p:nvSpPr>
          <p:cNvPr id="7" name="Rectangle 6"/>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0" name="Picture 9"/>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3526" name="ShockwaveFlash2" r:id="rId2" imgW="2654280" imgH="774720"/>
        </mc:Choice>
        <mc:Fallback>
          <p:control name="ShockwaveFlash2" r:id="rId2" imgW="2654280" imgH="774720">
            <p:pic>
              <p:nvPicPr>
                <p:cNvPr id="11"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1238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6D81F9-A34A-45F1-93FB-2CBE10EC5BD4}"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806935-BEA9-48B1-A7E3-06E7F754B1A6}" type="slidenum">
              <a:rPr lang="en-GB" smtClean="0"/>
              <a:t>‹#›</a:t>
            </a:fld>
            <a:endParaRPr lang="en-GB"/>
          </a:p>
        </p:txBody>
      </p:sp>
      <p:pic>
        <p:nvPicPr>
          <p:cNvPr id="7" name="Picture 6"/>
          <p:cNvPicPr>
            <a:picLocks noChangeAspect="1"/>
          </p:cNvPicPr>
          <p:nvPr userDrawn="1"/>
        </p:nvPicPr>
        <p:blipFill>
          <a:blip r:embed="rId5"/>
          <a:stretch>
            <a:fillRect/>
          </a:stretch>
        </p:blipFill>
        <p:spPr>
          <a:xfrm>
            <a:off x="-18290" y="14068"/>
            <a:ext cx="856490" cy="6858594"/>
          </a:xfrm>
          <a:prstGeom prst="rect">
            <a:avLst/>
          </a:prstGeom>
        </p:spPr>
      </p:pic>
      <p:sp>
        <p:nvSpPr>
          <p:cNvPr id="8" name="Rectangle 7"/>
          <p:cNvSpPr/>
          <p:nvPr userDrawn="1"/>
        </p:nvSpPr>
        <p:spPr>
          <a:xfrm>
            <a:off x="203200" y="14068"/>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Date Placeholder 9"/>
          <p:cNvSpPr txBox="1">
            <a:spLocks/>
          </p:cNvSpPr>
          <p:nvPr userDrawn="1"/>
        </p:nvSpPr>
        <p:spPr bwMode="auto">
          <a:xfrm>
            <a:off x="6384032" y="-13316"/>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1" name="Picture 10"/>
          <p:cNvPicPr>
            <a:picLocks noChangeAspect="1"/>
          </p:cNvPicPr>
          <p:nvPr userDrawn="1"/>
        </p:nvPicPr>
        <p:blipFill>
          <a:blip r:embed="rId6"/>
          <a:stretch>
            <a:fillRect/>
          </a:stretch>
        </p:blipFill>
        <p:spPr>
          <a:xfrm>
            <a:off x="57298" y="169246"/>
            <a:ext cx="1225402" cy="707197"/>
          </a:xfrm>
          <a:prstGeom prst="rect">
            <a:avLst/>
          </a:prstGeom>
        </p:spPr>
      </p:pic>
    </p:spTree>
    <p:controls>
      <mc:AlternateContent xmlns:mc="http://schemas.openxmlformats.org/markup-compatibility/2006">
        <mc:Choice xmlns:v="urn:schemas-microsoft-com:vml" Requires="v">
          <p:control spid="4550" name="ShockwaveFlash2" r:id="rId2" imgW="2654280" imgH="774720"/>
        </mc:Choice>
        <mc:Fallback>
          <p:control name="ShockwaveFlash2" r:id="rId2" imgW="2654280" imgH="774720">
            <p:pic>
              <p:nvPicPr>
                <p:cNvPr id="12"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64975"/>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75134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6D81F9-A34A-45F1-93FB-2CBE10EC5BD4}"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806935-BEA9-48B1-A7E3-06E7F754B1A6}" type="slidenum">
              <a:rPr lang="en-GB" smtClean="0"/>
              <a:t>‹#›</a:t>
            </a:fld>
            <a:endParaRPr lang="en-GB"/>
          </a:p>
        </p:txBody>
      </p:sp>
      <p:pic>
        <p:nvPicPr>
          <p:cNvPr id="8" name="Picture 7"/>
          <p:cNvPicPr>
            <a:picLocks noChangeAspect="1"/>
          </p:cNvPicPr>
          <p:nvPr userDrawn="1"/>
        </p:nvPicPr>
        <p:blipFill>
          <a:blip r:embed="rId5"/>
          <a:stretch>
            <a:fillRect/>
          </a:stretch>
        </p:blipFill>
        <p:spPr>
          <a:xfrm>
            <a:off x="-18290" y="0"/>
            <a:ext cx="856490" cy="6858594"/>
          </a:xfrm>
          <a:prstGeom prst="rect">
            <a:avLst/>
          </a:prstGeom>
        </p:spPr>
      </p:pic>
      <p:sp>
        <p:nvSpPr>
          <p:cNvPr id="9" name="Rectangle 8"/>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2" name="Picture 11"/>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5574" name="ShockwaveFlash2" r:id="rId2" imgW="2654280" imgH="774720"/>
        </mc:Choice>
        <mc:Fallback>
          <p:control name="ShockwaveFlash2" r:id="rId2" imgW="2654280" imgH="774720">
            <p:pic>
              <p:nvPicPr>
                <p:cNvPr id="13"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93581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6D81F9-A34A-45F1-93FB-2CBE10EC5BD4}"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806935-BEA9-48B1-A7E3-06E7F754B1A6}" type="slidenum">
              <a:rPr lang="en-GB" smtClean="0"/>
              <a:t>‹#›</a:t>
            </a:fld>
            <a:endParaRPr lang="en-GB"/>
          </a:p>
        </p:txBody>
      </p:sp>
      <p:pic>
        <p:nvPicPr>
          <p:cNvPr id="10" name="Picture 9"/>
          <p:cNvPicPr>
            <a:picLocks noChangeAspect="1"/>
          </p:cNvPicPr>
          <p:nvPr userDrawn="1"/>
        </p:nvPicPr>
        <p:blipFill>
          <a:blip r:embed="rId5"/>
          <a:stretch>
            <a:fillRect/>
          </a:stretch>
        </p:blipFill>
        <p:spPr>
          <a:xfrm>
            <a:off x="-18290" y="0"/>
            <a:ext cx="856490" cy="6858594"/>
          </a:xfrm>
          <a:prstGeom prst="rect">
            <a:avLst/>
          </a:prstGeom>
        </p:spPr>
      </p:pic>
      <p:sp>
        <p:nvSpPr>
          <p:cNvPr id="11" name="Rectangle 10"/>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4" name="Picture 13"/>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6598" name="ShockwaveFlash2" r:id="rId2" imgW="2654280" imgH="774720"/>
        </mc:Choice>
        <mc:Fallback>
          <p:control name="ShockwaveFlash2" r:id="rId2" imgW="2654280" imgH="774720">
            <p:pic>
              <p:nvPicPr>
                <p:cNvPr id="15"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86407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D81F9-A34A-45F1-93FB-2CBE10EC5BD4}"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806935-BEA9-48B1-A7E3-06E7F754B1A6}" type="slidenum">
              <a:rPr lang="en-GB" smtClean="0"/>
              <a:t>‹#›</a:t>
            </a:fld>
            <a:endParaRPr lang="en-GB"/>
          </a:p>
        </p:txBody>
      </p:sp>
      <p:pic>
        <p:nvPicPr>
          <p:cNvPr id="6" name="Picture 5"/>
          <p:cNvPicPr>
            <a:picLocks noChangeAspect="1"/>
          </p:cNvPicPr>
          <p:nvPr userDrawn="1"/>
        </p:nvPicPr>
        <p:blipFill>
          <a:blip r:embed="rId5"/>
          <a:stretch>
            <a:fillRect/>
          </a:stretch>
        </p:blipFill>
        <p:spPr>
          <a:xfrm>
            <a:off x="-18290" y="0"/>
            <a:ext cx="856490" cy="6858594"/>
          </a:xfrm>
          <a:prstGeom prst="rect">
            <a:avLst/>
          </a:prstGeom>
        </p:spPr>
      </p:pic>
      <p:sp>
        <p:nvSpPr>
          <p:cNvPr id="7" name="Rectangle 6"/>
          <p:cNvSpPr/>
          <p:nvPr userDrawn="1"/>
        </p:nvSpPr>
        <p:spPr>
          <a:xfrm>
            <a:off x="203200" y="0"/>
            <a:ext cx="11988799" cy="123566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Date Placeholder 9"/>
          <p:cNvSpPr txBox="1">
            <a:spLocks/>
          </p:cNvSpPr>
          <p:nvPr userDrawn="1"/>
        </p:nvSpPr>
        <p:spPr bwMode="auto">
          <a:xfrm>
            <a:off x="6384032" y="-27384"/>
            <a:ext cx="571195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27323-1989-4B4F-A783-923AE2B76FBB}" type="datetime2">
              <a:rPr kumimoji="0" lang="en-GB" sz="2400" b="0" i="0" u="sng" strike="noStrike" kern="1200" cap="none" spc="0" normalizeH="0" baseline="0" noProof="0" smtClean="0">
                <a:ln w="12700">
                  <a:noFill/>
                  <a:prstDash val="solid"/>
                </a:ln>
                <a:solidFill>
                  <a:srgbClr val="EEECE1">
                    <a:tint val="85000"/>
                    <a:satMod val="15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01 July 2020</a:t>
            </a:fld>
            <a:endParaRPr kumimoji="0" lang="en-GB" sz="2400" b="0" i="0" u="sng" strike="noStrike" kern="1200" cap="none" spc="0" normalizeH="0" baseline="0" noProof="0" dirty="0">
              <a:ln w="12700">
                <a:noFill/>
                <a:prstDash val="solid"/>
              </a:ln>
              <a:solidFill>
                <a:srgbClr val="EEECE1">
                  <a:tint val="85000"/>
                  <a:satMod val="155000"/>
                </a:srgbClr>
              </a:solidFill>
              <a:effectLst/>
              <a:uLnTx/>
              <a:uFillTx/>
              <a:latin typeface="Calibri"/>
              <a:ea typeface="+mn-ea"/>
              <a:cs typeface="+mn-cs"/>
            </a:endParaRPr>
          </a:p>
        </p:txBody>
      </p:sp>
      <p:pic>
        <p:nvPicPr>
          <p:cNvPr id="10" name="Picture 9"/>
          <p:cNvPicPr>
            <a:picLocks noChangeAspect="1"/>
          </p:cNvPicPr>
          <p:nvPr userDrawn="1"/>
        </p:nvPicPr>
        <p:blipFill>
          <a:blip r:embed="rId6"/>
          <a:stretch>
            <a:fillRect/>
          </a:stretch>
        </p:blipFill>
        <p:spPr>
          <a:xfrm>
            <a:off x="57298" y="155178"/>
            <a:ext cx="1225402" cy="707197"/>
          </a:xfrm>
          <a:prstGeom prst="rect">
            <a:avLst/>
          </a:prstGeom>
        </p:spPr>
      </p:pic>
    </p:spTree>
    <p:controls>
      <mc:AlternateContent xmlns:mc="http://schemas.openxmlformats.org/markup-compatibility/2006">
        <mc:Choice xmlns:v="urn:schemas-microsoft-com:vml" Requires="v">
          <p:control spid="7622" name="ShockwaveFlash2" r:id="rId2" imgW="2654280" imgH="774720"/>
        </mc:Choice>
        <mc:Fallback>
          <p:control name="ShockwaveFlash2" r:id="rId2" imgW="2654280" imgH="774720">
            <p:pic>
              <p:nvPicPr>
                <p:cNvPr id="11" name="ShockwaveFlash2"/>
                <p:cNvPicPr preferRelativeResize="0">
                  <a:picLocks noChangeArrowheads="1" noChangeShapeType="1"/>
                </p:cNvPicPr>
                <p:nvPr>
                  <p:custDataLst>
                    <p:tags r:id="rId3"/>
                  </p:custDataLst>
                </p:nvPr>
              </p:nvPicPr>
              <p:blipFill>
                <a:blip r:embed="rId7"/>
                <a:srcRect/>
                <a:stretch>
                  <a:fillRect/>
                </a:stretch>
              </p:blipFill>
              <p:spPr bwMode="auto">
                <a:xfrm>
                  <a:off x="9531989" y="450907"/>
                  <a:ext cx="2654094" cy="77469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06011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D81F9-A34A-45F1-93FB-2CBE10EC5BD4}" type="datetimeFigureOut">
              <a:rPr lang="en-GB" smtClean="0"/>
              <a:t>01/07/2020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06935-BEA9-48B1-A7E3-06E7F754B1A6}" type="slidenum">
              <a:rPr lang="en-GB" smtClean="0"/>
              <a:t>‹#›</a:t>
            </a:fld>
            <a:endParaRPr lang="en-GB"/>
          </a:p>
        </p:txBody>
      </p:sp>
    </p:spTree>
    <p:extLst>
      <p:ext uri="{BB962C8B-B14F-4D97-AF65-F5344CB8AC3E}">
        <p14:creationId xmlns:p14="http://schemas.microsoft.com/office/powerpoint/2010/main" val="150531482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5" r:id="rId4"/>
    <p:sldLayoutId id="214748366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886337" y="1508270"/>
            <a:ext cx="10679130" cy="3033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 now:</a:t>
            </a:r>
          </a:p>
          <a:p>
            <a:pPr marL="514350" indent="-514350">
              <a:buFont typeface="+mj-lt"/>
              <a:buAutoNum type="arabicPeriod"/>
            </a:pPr>
            <a:r>
              <a:rPr lang="en-GB" dirty="0"/>
              <a:t>Where was zero incorporated into mathematical thinking?</a:t>
            </a:r>
          </a:p>
          <a:p>
            <a:pPr marL="514350" indent="-514350">
              <a:buFont typeface="+mj-lt"/>
              <a:buAutoNum type="arabicPeriod"/>
            </a:pPr>
            <a:r>
              <a:rPr lang="en-GB" dirty="0"/>
              <a:t>Where was gunpowder invented?</a:t>
            </a:r>
          </a:p>
          <a:p>
            <a:pPr marL="514350" indent="-514350">
              <a:buFont typeface="+mj-lt"/>
              <a:buAutoNum type="arabicPeriod"/>
            </a:pPr>
            <a:r>
              <a:rPr lang="en-GB" dirty="0"/>
              <a:t>Where was there pioneering work on chemistry, optics and mathematics (to name just a few) during medieval times?</a:t>
            </a:r>
          </a:p>
          <a:p>
            <a:pPr marL="514350" indent="-514350">
              <a:buFont typeface="+mj-lt"/>
              <a:buAutoNum type="arabicPeriod"/>
            </a:pPr>
            <a:endParaRPr lang="en-GB" dirty="0"/>
          </a:p>
        </p:txBody>
      </p:sp>
    </p:spTree>
    <p:extLst>
      <p:ext uri="{BB962C8B-B14F-4D97-AF65-F5344CB8AC3E}">
        <p14:creationId xmlns:p14="http://schemas.microsoft.com/office/powerpoint/2010/main" val="297297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wearing a suit and tie smiling at the camera&#10;&#10;Description automatically generated">
            <a:extLst>
              <a:ext uri="{FF2B5EF4-FFF2-40B4-BE49-F238E27FC236}">
                <a16:creationId xmlns:a16="http://schemas.microsoft.com/office/drawing/2014/main" id="{DD715D66-25B1-4BCB-8D8E-A35A0BE7BEA3}"/>
              </a:ext>
            </a:extLst>
          </p:cNvPr>
          <p:cNvPicPr>
            <a:picLocks noChangeAspect="1"/>
          </p:cNvPicPr>
          <p:nvPr/>
        </p:nvPicPr>
        <p:blipFill>
          <a:blip r:embed="rId3"/>
          <a:stretch>
            <a:fillRect/>
          </a:stretch>
        </p:blipFill>
        <p:spPr>
          <a:xfrm>
            <a:off x="1000664" y="1508185"/>
            <a:ext cx="5201728" cy="3482196"/>
          </a:xfrm>
          <a:prstGeom prst="rect">
            <a:avLst/>
          </a:prstGeom>
        </p:spPr>
      </p:pic>
      <p:pic>
        <p:nvPicPr>
          <p:cNvPr id="3" name="Picture 3" descr="A picture containing cake, indoor, table, photo&#10;&#10;Description automatically generated">
            <a:extLst>
              <a:ext uri="{FF2B5EF4-FFF2-40B4-BE49-F238E27FC236}">
                <a16:creationId xmlns:a16="http://schemas.microsoft.com/office/drawing/2014/main" id="{FAF10E32-6570-4DF2-8ED3-2C21424289B0}"/>
              </a:ext>
            </a:extLst>
          </p:cNvPr>
          <p:cNvPicPr>
            <a:picLocks noChangeAspect="1"/>
          </p:cNvPicPr>
          <p:nvPr/>
        </p:nvPicPr>
        <p:blipFill>
          <a:blip r:embed="rId4"/>
          <a:stretch>
            <a:fillRect/>
          </a:stretch>
        </p:blipFill>
        <p:spPr>
          <a:xfrm>
            <a:off x="6564702" y="1414035"/>
            <a:ext cx="5316747" cy="4490004"/>
          </a:xfrm>
          <a:prstGeom prst="rect">
            <a:avLst/>
          </a:prstGeom>
        </p:spPr>
      </p:pic>
      <p:sp>
        <p:nvSpPr>
          <p:cNvPr id="4" name="TextBox 3">
            <a:extLst>
              <a:ext uri="{FF2B5EF4-FFF2-40B4-BE49-F238E27FC236}">
                <a16:creationId xmlns:a16="http://schemas.microsoft.com/office/drawing/2014/main" id="{0AF034D0-E3C5-47C1-9FEF-5C13F7AE4C3C}"/>
              </a:ext>
            </a:extLst>
          </p:cNvPr>
          <p:cNvSpPr txBox="1"/>
          <p:nvPr/>
        </p:nvSpPr>
        <p:spPr>
          <a:xfrm>
            <a:off x="1431985" y="152400"/>
            <a:ext cx="7732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cs typeface="Calibri"/>
              </a:rPr>
              <a:t>Jonathan</a:t>
            </a:r>
            <a:r>
              <a:rPr lang="en-US" sz="3600" dirty="0">
                <a:solidFill>
                  <a:srgbClr val="FFFFFF"/>
                </a:solidFill>
                <a:cs typeface="Calibri"/>
              </a:rPr>
              <a:t> </a:t>
            </a:r>
            <a:r>
              <a:rPr lang="en-US" sz="3600">
                <a:solidFill>
                  <a:srgbClr val="FFFFFF"/>
                </a:solidFill>
                <a:cs typeface="Calibri"/>
              </a:rPr>
              <a:t>Stafford Nguyen Van-Tam</a:t>
            </a:r>
            <a:endParaRPr lang="en-US" sz="3600">
              <a:solidFill>
                <a:srgbClr val="FFFFFF"/>
              </a:solidFill>
            </a:endParaRPr>
          </a:p>
        </p:txBody>
      </p:sp>
    </p:spTree>
    <p:extLst>
      <p:ext uri="{BB962C8B-B14F-4D97-AF65-F5344CB8AC3E}">
        <p14:creationId xmlns:p14="http://schemas.microsoft.com/office/powerpoint/2010/main" val="324878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wearing a suit and hat&#10;&#10;Description automatically generated">
            <a:extLst>
              <a:ext uri="{FF2B5EF4-FFF2-40B4-BE49-F238E27FC236}">
                <a16:creationId xmlns:a16="http://schemas.microsoft.com/office/drawing/2014/main" id="{57A54DAE-C99D-4156-B4C3-2080D0385097}"/>
              </a:ext>
            </a:extLst>
          </p:cNvPr>
          <p:cNvPicPr>
            <a:picLocks noChangeAspect="1"/>
          </p:cNvPicPr>
          <p:nvPr/>
        </p:nvPicPr>
        <p:blipFill>
          <a:blip r:embed="rId3"/>
          <a:stretch>
            <a:fillRect/>
          </a:stretch>
        </p:blipFill>
        <p:spPr>
          <a:xfrm>
            <a:off x="828136" y="1470229"/>
            <a:ext cx="6855124" cy="4133203"/>
          </a:xfrm>
          <a:prstGeom prst="rect">
            <a:avLst/>
          </a:prstGeom>
        </p:spPr>
      </p:pic>
      <p:pic>
        <p:nvPicPr>
          <p:cNvPr id="3" name="Picture 3" descr="A close up of a purple flower&#10;&#10;Description automatically generated">
            <a:extLst>
              <a:ext uri="{FF2B5EF4-FFF2-40B4-BE49-F238E27FC236}">
                <a16:creationId xmlns:a16="http://schemas.microsoft.com/office/drawing/2014/main" id="{2998AC6A-42E4-4BBC-A519-D670DD78FA2A}"/>
              </a:ext>
            </a:extLst>
          </p:cNvPr>
          <p:cNvPicPr>
            <a:picLocks noChangeAspect="1"/>
          </p:cNvPicPr>
          <p:nvPr/>
        </p:nvPicPr>
        <p:blipFill rotWithShape="1">
          <a:blip r:embed="rId4"/>
          <a:srcRect l="28850" t="648" r="217" b="385"/>
          <a:stretch/>
        </p:blipFill>
        <p:spPr>
          <a:xfrm>
            <a:off x="7254816" y="1704029"/>
            <a:ext cx="4699359" cy="3689921"/>
          </a:xfrm>
          <a:prstGeom prst="rect">
            <a:avLst/>
          </a:prstGeom>
        </p:spPr>
      </p:pic>
      <p:sp>
        <p:nvSpPr>
          <p:cNvPr id="4" name="TextBox 3">
            <a:extLst>
              <a:ext uri="{FF2B5EF4-FFF2-40B4-BE49-F238E27FC236}">
                <a16:creationId xmlns:a16="http://schemas.microsoft.com/office/drawing/2014/main" id="{F8A3E6A0-1B7A-4ABF-8EDB-ACB247C7BFCC}"/>
              </a:ext>
            </a:extLst>
          </p:cNvPr>
          <p:cNvSpPr txBox="1"/>
          <p:nvPr/>
        </p:nvSpPr>
        <p:spPr>
          <a:xfrm>
            <a:off x="1820174" y="253041"/>
            <a:ext cx="56905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cs typeface="Calibri"/>
              </a:rPr>
              <a:t>Sir Harpal Singh Kumar</a:t>
            </a:r>
          </a:p>
        </p:txBody>
      </p:sp>
    </p:spTree>
    <p:extLst>
      <p:ext uri="{BB962C8B-B14F-4D97-AF65-F5344CB8AC3E}">
        <p14:creationId xmlns:p14="http://schemas.microsoft.com/office/powerpoint/2010/main" val="395601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tanding in front of a fence&#10;&#10;Description automatically generated">
            <a:extLst>
              <a:ext uri="{FF2B5EF4-FFF2-40B4-BE49-F238E27FC236}">
                <a16:creationId xmlns:a16="http://schemas.microsoft.com/office/drawing/2014/main" id="{25CFD79B-BEEC-4D95-BD42-80A707798C65}"/>
              </a:ext>
            </a:extLst>
          </p:cNvPr>
          <p:cNvPicPr>
            <a:picLocks noChangeAspect="1"/>
          </p:cNvPicPr>
          <p:nvPr/>
        </p:nvPicPr>
        <p:blipFill>
          <a:blip r:embed="rId3"/>
          <a:stretch>
            <a:fillRect/>
          </a:stretch>
        </p:blipFill>
        <p:spPr>
          <a:xfrm>
            <a:off x="1130060" y="1507548"/>
            <a:ext cx="6351916" cy="4705545"/>
          </a:xfrm>
          <a:prstGeom prst="rect">
            <a:avLst/>
          </a:prstGeom>
        </p:spPr>
      </p:pic>
      <p:pic>
        <p:nvPicPr>
          <p:cNvPr id="3" name="Picture 3" descr="A close up of a logo&#10;&#10;Description automatically generated">
            <a:extLst>
              <a:ext uri="{FF2B5EF4-FFF2-40B4-BE49-F238E27FC236}">
                <a16:creationId xmlns:a16="http://schemas.microsoft.com/office/drawing/2014/main" id="{19F2D5F6-F29B-49DF-8F60-770A53C39C08}"/>
              </a:ext>
            </a:extLst>
          </p:cNvPr>
          <p:cNvPicPr>
            <a:picLocks noChangeAspect="1"/>
          </p:cNvPicPr>
          <p:nvPr/>
        </p:nvPicPr>
        <p:blipFill>
          <a:blip r:embed="rId4"/>
          <a:stretch>
            <a:fillRect/>
          </a:stretch>
        </p:blipFill>
        <p:spPr>
          <a:xfrm>
            <a:off x="8791052" y="1500996"/>
            <a:ext cx="3006273" cy="4689894"/>
          </a:xfrm>
          <a:prstGeom prst="rect">
            <a:avLst/>
          </a:prstGeom>
        </p:spPr>
      </p:pic>
      <p:sp>
        <p:nvSpPr>
          <p:cNvPr id="4" name="TextBox 3">
            <a:extLst>
              <a:ext uri="{FF2B5EF4-FFF2-40B4-BE49-F238E27FC236}">
                <a16:creationId xmlns:a16="http://schemas.microsoft.com/office/drawing/2014/main" id="{09085DE4-1F6A-4BE6-ACB8-00E9FB9F509A}"/>
              </a:ext>
            </a:extLst>
          </p:cNvPr>
          <p:cNvSpPr txBox="1"/>
          <p:nvPr/>
        </p:nvSpPr>
        <p:spPr>
          <a:xfrm>
            <a:off x="1590136" y="238664"/>
            <a:ext cx="41665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rPr>
              <a:t>Samara Linton </a:t>
            </a:r>
          </a:p>
        </p:txBody>
      </p:sp>
    </p:spTree>
    <p:extLst>
      <p:ext uri="{BB962C8B-B14F-4D97-AF65-F5344CB8AC3E}">
        <p14:creationId xmlns:p14="http://schemas.microsoft.com/office/powerpoint/2010/main" val="419731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6187640"/>
              </p:ext>
            </p:extLst>
          </p:nvPr>
        </p:nvGraphicFramePr>
        <p:xfrm>
          <a:off x="1049865" y="1286934"/>
          <a:ext cx="10769602" cy="5151120"/>
        </p:xfrm>
        <a:graphic>
          <a:graphicData uri="http://schemas.openxmlformats.org/drawingml/2006/table">
            <a:tbl>
              <a:tblPr firstRow="1" bandRow="1">
                <a:tableStyleId>{5940675A-B579-460E-94D1-54222C63F5DA}</a:tableStyleId>
              </a:tblPr>
              <a:tblGrid>
                <a:gridCol w="2302935">
                  <a:extLst>
                    <a:ext uri="{9D8B030D-6E8A-4147-A177-3AD203B41FA5}">
                      <a16:colId xmlns:a16="http://schemas.microsoft.com/office/drawing/2014/main" val="3812358169"/>
                    </a:ext>
                  </a:extLst>
                </a:gridCol>
                <a:gridCol w="8466667">
                  <a:extLst>
                    <a:ext uri="{9D8B030D-6E8A-4147-A177-3AD203B41FA5}">
                      <a16:colId xmlns:a16="http://schemas.microsoft.com/office/drawing/2014/main" val="3335505185"/>
                    </a:ext>
                  </a:extLst>
                </a:gridCol>
              </a:tblGrid>
              <a:tr h="370840">
                <a:tc>
                  <a:txBody>
                    <a:bodyPr/>
                    <a:lstStyle/>
                    <a:p>
                      <a:r>
                        <a:rPr lang="en-GB" sz="2800" b="0" dirty="0"/>
                        <a:t>Key knowledge</a:t>
                      </a:r>
                    </a:p>
                  </a:txBody>
                  <a:tcPr/>
                </a:tc>
                <a:tc>
                  <a:txBody>
                    <a:bodyPr/>
                    <a:lstStyle/>
                    <a:p>
                      <a:endParaRPr lang="en-GB" sz="2800" b="0" dirty="0"/>
                    </a:p>
                  </a:txBody>
                  <a:tcPr/>
                </a:tc>
                <a:extLst>
                  <a:ext uri="{0D108BD9-81ED-4DB2-BD59-A6C34878D82A}">
                    <a16:rowId xmlns:a16="http://schemas.microsoft.com/office/drawing/2014/main" val="3245917156"/>
                  </a:ext>
                </a:extLst>
              </a:tr>
              <a:tr h="370840">
                <a:tc>
                  <a:txBody>
                    <a:bodyPr/>
                    <a:lstStyle/>
                    <a:p>
                      <a:r>
                        <a:rPr lang="en-GB" sz="2800" b="0"/>
                        <a:t>BAME</a:t>
                      </a:r>
                      <a:endParaRPr lang="en-GB" sz="2800" b="0" dirty="0"/>
                    </a:p>
                  </a:txBody>
                  <a:tcPr/>
                </a:tc>
                <a:tc>
                  <a:txBody>
                    <a:bodyPr/>
                    <a:lstStyle/>
                    <a:p>
                      <a:r>
                        <a:rPr lang="en-GB" sz="2800" b="0"/>
                        <a:t>Black, asian and minority ethnic.</a:t>
                      </a:r>
                      <a:endParaRPr lang="en-GB" sz="2800" b="0" dirty="0"/>
                    </a:p>
                  </a:txBody>
                  <a:tcPr/>
                </a:tc>
                <a:extLst>
                  <a:ext uri="{0D108BD9-81ED-4DB2-BD59-A6C34878D82A}">
                    <a16:rowId xmlns:a16="http://schemas.microsoft.com/office/drawing/2014/main" val="4165856830"/>
                  </a:ext>
                </a:extLst>
              </a:tr>
              <a:tr h="1290319">
                <a:tc>
                  <a:txBody>
                    <a:bodyPr/>
                    <a:lstStyle/>
                    <a:p>
                      <a:r>
                        <a:rPr lang="en-GB" sz="2800" b="0"/>
                        <a:t>Russell group</a:t>
                      </a:r>
                      <a:endParaRPr lang="en-GB" sz="2800" b="0" dirty="0"/>
                    </a:p>
                  </a:txBody>
                  <a:tcPr/>
                </a:tc>
                <a:tc>
                  <a:txBody>
                    <a:bodyPr/>
                    <a:lstStyle/>
                    <a:p>
                      <a:r>
                        <a:rPr lang="en-GB" sz="2800" b="0" dirty="0"/>
                        <a:t>The 24 universities that are rated best, particularly as </a:t>
                      </a:r>
                      <a:r>
                        <a:rPr lang="en-GB" sz="2800" b="0"/>
                        <a:t>research establishments.</a:t>
                      </a:r>
                      <a:endParaRPr lang="en-GB" sz="2800" b="0" dirty="0"/>
                    </a:p>
                    <a:p>
                      <a:endParaRPr lang="en-GB" sz="2800" b="0" dirty="0"/>
                    </a:p>
                  </a:txBody>
                  <a:tcPr/>
                </a:tc>
                <a:extLst>
                  <a:ext uri="{0D108BD9-81ED-4DB2-BD59-A6C34878D82A}">
                    <a16:rowId xmlns:a16="http://schemas.microsoft.com/office/drawing/2014/main" val="3355382372"/>
                  </a:ext>
                </a:extLst>
              </a:tr>
              <a:tr h="370840">
                <a:tc>
                  <a:txBody>
                    <a:bodyPr/>
                    <a:lstStyle/>
                    <a:p>
                      <a:r>
                        <a:rPr lang="en-GB" sz="2800" b="0" i="0" u="none" strike="noStrike" kern="1200">
                          <a:solidFill>
                            <a:schemeClr val="tx1"/>
                          </a:solidFill>
                          <a:effectLst/>
                          <a:latin typeface="+mn-lt"/>
                          <a:ea typeface="+mn-ea"/>
                          <a:cs typeface="+mn-cs"/>
                        </a:rPr>
                        <a:t>STEM</a:t>
                      </a:r>
                    </a:p>
                  </a:txBody>
                  <a:tcPr/>
                </a:tc>
                <a:tc>
                  <a:txBody>
                    <a:bodyPr/>
                    <a:lstStyle/>
                    <a:p>
                      <a:r>
                        <a:rPr lang="en-GB" sz="2800" b="0"/>
                        <a:t>Science, technology, engineering and maths.</a:t>
                      </a:r>
                      <a:endParaRPr lang="en-GB" sz="2800" b="0" dirty="0"/>
                    </a:p>
                  </a:txBody>
                  <a:tcPr/>
                </a:tc>
                <a:extLst>
                  <a:ext uri="{0D108BD9-81ED-4DB2-BD59-A6C34878D82A}">
                    <a16:rowId xmlns:a16="http://schemas.microsoft.com/office/drawing/2014/main" val="1295951049"/>
                  </a:ext>
                </a:extLst>
              </a:tr>
              <a:tr h="370840">
                <a:tc>
                  <a:txBody>
                    <a:bodyPr/>
                    <a:lstStyle/>
                    <a:p>
                      <a:r>
                        <a:rPr lang="en-GB" sz="2800" b="0"/>
                        <a:t>Positive action</a:t>
                      </a:r>
                      <a:endParaRPr lang="en-GB" sz="2800" b="0" dirty="0"/>
                    </a:p>
                  </a:txBody>
                  <a:tcPr/>
                </a:tc>
                <a:tc>
                  <a:txBody>
                    <a:bodyPr/>
                    <a:lstStyle/>
                    <a:p>
                      <a:pPr lvl="0" algn="l">
                        <a:lnSpc>
                          <a:spcPct val="100000"/>
                        </a:lnSpc>
                        <a:spcBef>
                          <a:spcPts val="0"/>
                        </a:spcBef>
                        <a:spcAft>
                          <a:spcPts val="0"/>
                        </a:spcAft>
                        <a:buNone/>
                      </a:pPr>
                      <a:r>
                        <a:rPr lang="en-GB" sz="2800" b="0" i="0" u="none" strike="noStrike" kern="1200" baseline="0" noProof="0">
                          <a:effectLst/>
                        </a:rPr>
                        <a:t>Permitted action by an employer to assist protected groups which are disadvantaged or under-represented in a particular job.</a:t>
                      </a:r>
                      <a:endParaRPr lang="en-GB" b="0" u="none" strike="noStrike" noProof="0"/>
                    </a:p>
                    <a:p>
                      <a:pPr lvl="0">
                        <a:buNone/>
                      </a:pPr>
                      <a:endParaRPr lang="en-GB" sz="2800" b="0" i="0" kern="1200" baseline="0" dirty="0">
                        <a:solidFill>
                          <a:schemeClr val="tx1"/>
                        </a:solidFill>
                        <a:effectLst/>
                        <a:latin typeface="+mn-lt"/>
                        <a:ea typeface="+mn-ea"/>
                        <a:cs typeface="+mn-cs"/>
                      </a:endParaRPr>
                    </a:p>
                  </a:txBody>
                  <a:tcPr/>
                </a:tc>
                <a:extLst>
                  <a:ext uri="{0D108BD9-81ED-4DB2-BD59-A6C34878D82A}">
                    <a16:rowId xmlns:a16="http://schemas.microsoft.com/office/drawing/2014/main" val="253472515"/>
                  </a:ext>
                </a:extLst>
              </a:tr>
            </a:tbl>
          </a:graphicData>
        </a:graphic>
      </p:graphicFrame>
    </p:spTree>
    <p:extLst>
      <p:ext uri="{BB962C8B-B14F-4D97-AF65-F5344CB8AC3E}">
        <p14:creationId xmlns:p14="http://schemas.microsoft.com/office/powerpoint/2010/main" val="34324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600" y="169333"/>
            <a:ext cx="6824133" cy="646331"/>
          </a:xfrm>
          <a:prstGeom prst="rect">
            <a:avLst/>
          </a:prstGeom>
          <a:noFill/>
        </p:spPr>
        <p:txBody>
          <a:bodyPr wrap="square" rtlCol="0">
            <a:spAutoFit/>
          </a:bodyPr>
          <a:lstStyle/>
          <a:p>
            <a:r>
              <a:rPr lang="en-GB" sz="3600" dirty="0">
                <a:solidFill>
                  <a:schemeClr val="bg1"/>
                </a:solidFill>
              </a:rPr>
              <a:t>Application task – I do</a:t>
            </a:r>
          </a:p>
        </p:txBody>
      </p:sp>
      <p:sp>
        <p:nvSpPr>
          <p:cNvPr id="3" name="TextBox 2"/>
          <p:cNvSpPr txBox="1"/>
          <p:nvPr/>
        </p:nvSpPr>
        <p:spPr>
          <a:xfrm>
            <a:off x="1100667" y="1524000"/>
            <a:ext cx="9906000" cy="6124754"/>
          </a:xfrm>
          <a:prstGeom prst="rect">
            <a:avLst/>
          </a:prstGeom>
          <a:noFill/>
        </p:spPr>
        <p:txBody>
          <a:bodyPr wrap="square" rtlCol="0" anchor="t">
            <a:spAutoFit/>
          </a:bodyPr>
          <a:lstStyle/>
          <a:p>
            <a:r>
              <a:rPr lang="en-GB" sz="2800">
                <a:cs typeface="Calibri"/>
              </a:rPr>
              <a:t>Justify a case of positive action to increase representation of BAME in STEM.  My example, the work of BBSTEM (Black British professionals in STEM)</a:t>
            </a:r>
            <a:endParaRPr lang="en-GB" sz="2800" dirty="0">
              <a:cs typeface="Calibri"/>
            </a:endParaRPr>
          </a:p>
          <a:p>
            <a:endParaRPr lang="en-GB" sz="2800" dirty="0">
              <a:cs typeface="Calibri"/>
            </a:endParaRPr>
          </a:p>
          <a:p>
            <a:r>
              <a:rPr lang="en-GB" sz="2800">
                <a:ea typeface="+mn-lt"/>
                <a:cs typeface="+mn-lt"/>
              </a:rPr>
              <a:t>I think that the work of BBSTEM is </a:t>
            </a:r>
            <a:r>
              <a:rPr lang="en-GB" sz="2800">
                <a:solidFill>
                  <a:srgbClr val="FF0000"/>
                </a:solidFill>
                <a:ea typeface="+mn-lt"/>
                <a:cs typeface="+mn-lt"/>
              </a:rPr>
              <a:t>really important.</a:t>
            </a:r>
          </a:p>
          <a:p>
            <a:r>
              <a:rPr lang="en-GB" sz="2800">
                <a:ea typeface="+mn-lt"/>
                <a:cs typeface="+mn-lt"/>
              </a:rPr>
              <a:t>The reason why their work is importnan is </a:t>
            </a:r>
            <a:r>
              <a:rPr lang="en-GB" sz="2800" dirty="0">
                <a:solidFill>
                  <a:srgbClr val="FF0000"/>
                </a:solidFill>
                <a:ea typeface="+mn-lt"/>
                <a:cs typeface="+mn-lt"/>
              </a:rPr>
              <a:t>they provide role models of BAME professionals working in STEM that people at school and college might not otherwise learn about.</a:t>
            </a:r>
          </a:p>
          <a:p>
            <a:r>
              <a:rPr lang="en-GB" sz="2800" dirty="0">
                <a:ea typeface="+mn-lt"/>
                <a:cs typeface="+mn-lt"/>
              </a:rPr>
              <a:t>The positive outcome of this is </a:t>
            </a:r>
            <a:r>
              <a:rPr lang="en-GB" sz="2800" dirty="0">
                <a:solidFill>
                  <a:srgbClr val="FF0000"/>
                </a:solidFill>
                <a:ea typeface="+mn-lt"/>
                <a:cs typeface="+mn-lt"/>
              </a:rPr>
              <a:t>that more BAME students will be </a:t>
            </a:r>
            <a:r>
              <a:rPr lang="en-GB" sz="2800">
                <a:solidFill>
                  <a:srgbClr val="FF0000"/>
                </a:solidFill>
                <a:ea typeface="+mn-lt"/>
                <a:cs typeface="+mn-lt"/>
              </a:rPr>
              <a:t>inspired to choose science at college and university to lead to equal representation in the sector.</a:t>
            </a:r>
          </a:p>
          <a:p>
            <a:endParaRPr lang="en-GB" sz="2800" dirty="0">
              <a:cs typeface="Calibri"/>
            </a:endParaRPr>
          </a:p>
          <a:p>
            <a:endParaRPr lang="en-GB" sz="2800" dirty="0">
              <a:cs typeface="Calibri"/>
            </a:endParaRPr>
          </a:p>
          <a:p>
            <a:endParaRPr lang="en-GB" sz="2800" dirty="0">
              <a:cs typeface="Calibri"/>
            </a:endParaRPr>
          </a:p>
        </p:txBody>
      </p:sp>
    </p:spTree>
    <p:extLst>
      <p:ext uri="{BB962C8B-B14F-4D97-AF65-F5344CB8AC3E}">
        <p14:creationId xmlns:p14="http://schemas.microsoft.com/office/powerpoint/2010/main" val="213829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600" y="169333"/>
            <a:ext cx="6824133" cy="646331"/>
          </a:xfrm>
          <a:prstGeom prst="rect">
            <a:avLst/>
          </a:prstGeom>
          <a:noFill/>
        </p:spPr>
        <p:txBody>
          <a:bodyPr wrap="square" rtlCol="0" anchor="t">
            <a:spAutoFit/>
          </a:bodyPr>
          <a:lstStyle/>
          <a:p>
            <a:r>
              <a:rPr lang="en-GB" sz="3600">
                <a:solidFill>
                  <a:schemeClr val="bg1"/>
                </a:solidFill>
              </a:rPr>
              <a:t>Application task – you do</a:t>
            </a:r>
            <a:endParaRPr lang="en-GB" sz="3600" dirty="0">
              <a:solidFill>
                <a:schemeClr val="bg1"/>
              </a:solidFill>
            </a:endParaRPr>
          </a:p>
        </p:txBody>
      </p:sp>
      <p:sp>
        <p:nvSpPr>
          <p:cNvPr id="3" name="TextBox 2"/>
          <p:cNvSpPr txBox="1"/>
          <p:nvPr/>
        </p:nvSpPr>
        <p:spPr>
          <a:xfrm>
            <a:off x="1100667" y="1524000"/>
            <a:ext cx="9906000" cy="3970318"/>
          </a:xfrm>
          <a:prstGeom prst="rect">
            <a:avLst/>
          </a:prstGeom>
          <a:noFill/>
        </p:spPr>
        <p:txBody>
          <a:bodyPr wrap="square" rtlCol="0" anchor="t">
            <a:spAutoFit/>
          </a:bodyPr>
          <a:lstStyle/>
          <a:p>
            <a:r>
              <a:rPr lang="en-GB" sz="2800" dirty="0">
                <a:cs typeface="Calibri"/>
              </a:rPr>
              <a:t>Justify a case of positive action to increase representation of BAME </a:t>
            </a:r>
            <a:r>
              <a:rPr lang="en-GB" sz="2800">
                <a:cs typeface="Calibri"/>
              </a:rPr>
              <a:t>in STEM.  Your example, the bursary created by Stormzy to finance </a:t>
            </a:r>
            <a:r>
              <a:rPr lang="en-GB" sz="2800" dirty="0">
                <a:cs typeface="Calibri"/>
              </a:rPr>
              <a:t>black university applicants to study at Cambridge.</a:t>
            </a:r>
          </a:p>
          <a:p>
            <a:endParaRPr lang="en-GB" sz="2800" dirty="0">
              <a:cs typeface="Calibri"/>
            </a:endParaRPr>
          </a:p>
          <a:p>
            <a:r>
              <a:rPr lang="en-GB" sz="2800">
                <a:cs typeface="Calibri"/>
              </a:rPr>
              <a:t>I think that the work of Stormzy is...</a:t>
            </a:r>
            <a:endParaRPr lang="en-GB" sz="2800" dirty="0">
              <a:cs typeface="Calibri"/>
            </a:endParaRPr>
          </a:p>
          <a:p>
            <a:r>
              <a:rPr lang="en-GB" sz="2800">
                <a:cs typeface="Calibri"/>
              </a:rPr>
              <a:t>The reason why his bursary is important is...</a:t>
            </a:r>
            <a:endParaRPr lang="en-GB" sz="2800" dirty="0">
              <a:cs typeface="Calibri"/>
            </a:endParaRPr>
          </a:p>
          <a:p>
            <a:r>
              <a:rPr lang="en-GB" sz="2800">
                <a:cs typeface="Calibri"/>
              </a:rPr>
              <a:t>The positive outcome of his bursary will be...</a:t>
            </a:r>
            <a:endParaRPr lang="en-GB" sz="2800" dirty="0">
              <a:cs typeface="Calibri"/>
            </a:endParaRPr>
          </a:p>
          <a:p>
            <a:endParaRPr lang="en-GB" sz="2800" dirty="0">
              <a:cs typeface="Calibri"/>
            </a:endParaRPr>
          </a:p>
          <a:p>
            <a:endParaRPr lang="en-GB" sz="2800" dirty="0">
              <a:cs typeface="Calibri"/>
            </a:endParaRPr>
          </a:p>
        </p:txBody>
      </p:sp>
    </p:spTree>
    <p:extLst>
      <p:ext uri="{BB962C8B-B14F-4D97-AF65-F5344CB8AC3E}">
        <p14:creationId xmlns:p14="http://schemas.microsoft.com/office/powerpoint/2010/main" val="107157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0" y="254000"/>
            <a:ext cx="5571067" cy="584775"/>
          </a:xfrm>
          <a:prstGeom prst="rect">
            <a:avLst/>
          </a:prstGeom>
          <a:noFill/>
        </p:spPr>
        <p:txBody>
          <a:bodyPr wrap="square" rtlCol="0">
            <a:spAutoFit/>
          </a:bodyPr>
          <a:lstStyle/>
          <a:p>
            <a:r>
              <a:rPr lang="en-GB" sz="3200" dirty="0">
                <a:solidFill>
                  <a:schemeClr val="bg1"/>
                </a:solidFill>
              </a:rPr>
              <a:t>Plenary</a:t>
            </a:r>
          </a:p>
        </p:txBody>
      </p:sp>
      <p:sp>
        <p:nvSpPr>
          <p:cNvPr id="3" name="TextBox 2"/>
          <p:cNvSpPr txBox="1"/>
          <p:nvPr/>
        </p:nvSpPr>
        <p:spPr>
          <a:xfrm>
            <a:off x="1473200" y="1591733"/>
            <a:ext cx="9872133" cy="1077218"/>
          </a:xfrm>
          <a:prstGeom prst="rect">
            <a:avLst/>
          </a:prstGeom>
          <a:noFill/>
        </p:spPr>
        <p:txBody>
          <a:bodyPr wrap="square" rtlCol="0" anchor="t">
            <a:spAutoFit/>
          </a:bodyPr>
          <a:lstStyle/>
          <a:p>
            <a:pPr marL="342900" indent="-342900">
              <a:buFont typeface="+mj-lt"/>
              <a:buAutoNum type="arabicPeriod"/>
            </a:pPr>
            <a:r>
              <a:rPr lang="en-GB" sz="3200">
                <a:cs typeface="Calibri"/>
              </a:rPr>
              <a:t>What does BAME stand for?</a:t>
            </a:r>
          </a:p>
          <a:p>
            <a:pPr marL="342900" indent="-342900">
              <a:buAutoNum type="arabicPeriod"/>
            </a:pPr>
            <a:r>
              <a:rPr lang="en-GB" sz="3200">
                <a:cs typeface="Calibri"/>
              </a:rPr>
              <a:t>What does STEM stand for?</a:t>
            </a:r>
            <a:endParaRPr lang="en-GB" sz="3200" dirty="0">
              <a:cs typeface="Calibri"/>
            </a:endParaRPr>
          </a:p>
        </p:txBody>
      </p:sp>
    </p:spTree>
    <p:extLst>
      <p:ext uri="{BB962C8B-B14F-4D97-AF65-F5344CB8AC3E}">
        <p14:creationId xmlns:p14="http://schemas.microsoft.com/office/powerpoint/2010/main" val="285398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0" y="254000"/>
            <a:ext cx="5571067" cy="584775"/>
          </a:xfrm>
          <a:prstGeom prst="rect">
            <a:avLst/>
          </a:prstGeom>
          <a:noFill/>
        </p:spPr>
        <p:txBody>
          <a:bodyPr wrap="square" rtlCol="0">
            <a:spAutoFit/>
          </a:bodyPr>
          <a:lstStyle/>
          <a:p>
            <a:r>
              <a:rPr lang="en-GB" sz="3200" dirty="0">
                <a:solidFill>
                  <a:schemeClr val="bg1"/>
                </a:solidFill>
              </a:rPr>
              <a:t>Plenary</a:t>
            </a:r>
          </a:p>
        </p:txBody>
      </p:sp>
      <p:sp>
        <p:nvSpPr>
          <p:cNvPr id="3" name="TextBox 2"/>
          <p:cNvSpPr txBox="1"/>
          <p:nvPr/>
        </p:nvSpPr>
        <p:spPr>
          <a:xfrm>
            <a:off x="1473200" y="1591733"/>
            <a:ext cx="9872133" cy="2062103"/>
          </a:xfrm>
          <a:prstGeom prst="rect">
            <a:avLst/>
          </a:prstGeom>
          <a:noFill/>
        </p:spPr>
        <p:txBody>
          <a:bodyPr wrap="square" rtlCol="0" anchor="t">
            <a:spAutoFit/>
          </a:bodyPr>
          <a:lstStyle/>
          <a:p>
            <a:pPr marL="342900" indent="-342900">
              <a:buFont typeface="+mj-lt"/>
              <a:buAutoNum type="arabicPeriod"/>
            </a:pPr>
            <a:r>
              <a:rPr lang="en-GB" sz="3200">
                <a:cs typeface="Calibri"/>
              </a:rPr>
              <a:t>What does BAME stand for? </a:t>
            </a:r>
            <a:r>
              <a:rPr lang="en-GB" sz="3200">
                <a:solidFill>
                  <a:srgbClr val="FF0000"/>
                </a:solidFill>
                <a:cs typeface="Calibri"/>
              </a:rPr>
              <a:t>Black, asian and minority ethnic </a:t>
            </a:r>
          </a:p>
          <a:p>
            <a:pPr marL="342900" indent="-342900">
              <a:buAutoNum type="arabicPeriod"/>
            </a:pPr>
            <a:r>
              <a:rPr lang="en-GB" sz="3200">
                <a:cs typeface="Calibri"/>
              </a:rPr>
              <a:t>What does STEM stand for? </a:t>
            </a:r>
            <a:r>
              <a:rPr lang="en-GB" sz="3200">
                <a:solidFill>
                  <a:srgbClr val="FF0000"/>
                </a:solidFill>
                <a:cs typeface="Calibri"/>
              </a:rPr>
              <a:t>Science, technology, engineering and maths</a:t>
            </a:r>
          </a:p>
        </p:txBody>
      </p:sp>
    </p:spTree>
    <p:extLst>
      <p:ext uri="{BB962C8B-B14F-4D97-AF65-F5344CB8AC3E}">
        <p14:creationId xmlns:p14="http://schemas.microsoft.com/office/powerpoint/2010/main" val="367803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886337" y="1508270"/>
            <a:ext cx="10679130" cy="3033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t>Do now:</a:t>
            </a:r>
          </a:p>
          <a:p>
            <a:pPr marL="514350" indent="-514350">
              <a:buFont typeface="+mj-lt"/>
              <a:buAutoNum type="arabicPeriod"/>
            </a:pPr>
            <a:r>
              <a:rPr lang="en-GB" sz="3600" dirty="0"/>
              <a:t>Where was zero incorporated into mathematical thinking? </a:t>
            </a:r>
            <a:r>
              <a:rPr lang="en-GB" sz="3600" dirty="0">
                <a:solidFill>
                  <a:srgbClr val="FF0000"/>
                </a:solidFill>
              </a:rPr>
              <a:t>India</a:t>
            </a:r>
          </a:p>
          <a:p>
            <a:pPr marL="514350" indent="-514350">
              <a:buFont typeface="+mj-lt"/>
              <a:buAutoNum type="arabicPeriod"/>
            </a:pPr>
            <a:r>
              <a:rPr lang="en-GB" sz="3600" dirty="0"/>
              <a:t>Where was gunpowder invented? </a:t>
            </a:r>
            <a:r>
              <a:rPr lang="en-GB" sz="3600" dirty="0">
                <a:solidFill>
                  <a:srgbClr val="FF0000"/>
                </a:solidFill>
              </a:rPr>
              <a:t>China</a:t>
            </a:r>
          </a:p>
          <a:p>
            <a:pPr marL="514350" indent="-514350">
              <a:buFont typeface="+mj-lt"/>
              <a:buAutoNum type="arabicPeriod"/>
            </a:pPr>
            <a:r>
              <a:rPr lang="en-GB" sz="3600" dirty="0"/>
              <a:t>Where was there pioneering work on chemistry, optics and mathematics (to name just a few) during medieval times? </a:t>
            </a:r>
            <a:r>
              <a:rPr lang="en-GB" sz="3600" dirty="0">
                <a:solidFill>
                  <a:srgbClr val="FF0000"/>
                </a:solidFill>
              </a:rPr>
              <a:t>North Africa/the Middle East</a:t>
            </a:r>
          </a:p>
          <a:p>
            <a:pPr marL="514350" indent="-514350">
              <a:buFont typeface="+mj-lt"/>
              <a:buAutoNum type="arabicPeriod"/>
            </a:pPr>
            <a:endParaRPr lang="en-GB" sz="3600" dirty="0">
              <a:solidFill>
                <a:srgbClr val="FF0000"/>
              </a:solidFill>
            </a:endParaRPr>
          </a:p>
        </p:txBody>
      </p:sp>
    </p:spTree>
    <p:extLst>
      <p:ext uri="{BB962C8B-B14F-4D97-AF65-F5344CB8AC3E}">
        <p14:creationId xmlns:p14="http://schemas.microsoft.com/office/powerpoint/2010/main" val="13410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b="1" dirty="0">
                <a:latin typeface="+mn-lt"/>
              </a:rPr>
              <a:t>I can name some famous BAME scientists</a:t>
            </a:r>
          </a:p>
        </p:txBody>
      </p:sp>
      <p:sp>
        <p:nvSpPr>
          <p:cNvPr id="3" name="Text Placeholder 2"/>
          <p:cNvSpPr>
            <a:spLocks noGrp="1"/>
          </p:cNvSpPr>
          <p:nvPr>
            <p:ph type="body" sz="quarter" idx="11"/>
          </p:nvPr>
        </p:nvSpPr>
        <p:spPr/>
        <p:txBody>
          <a:bodyPr>
            <a:normAutofit fontScale="92500" lnSpcReduction="10000"/>
          </a:bodyPr>
          <a:lstStyle/>
          <a:p>
            <a:r>
              <a:rPr lang="en-GB" sz="3600" b="1" dirty="0">
                <a:latin typeface="+mn-lt"/>
              </a:rPr>
              <a:t>I can describe the achievements of famous BAME scientists</a:t>
            </a:r>
          </a:p>
        </p:txBody>
      </p:sp>
      <p:sp>
        <p:nvSpPr>
          <p:cNvPr id="4" name="Text Placeholder 3"/>
          <p:cNvSpPr>
            <a:spLocks noGrp="1"/>
          </p:cNvSpPr>
          <p:nvPr>
            <p:ph type="body" sz="quarter" idx="12"/>
          </p:nvPr>
        </p:nvSpPr>
        <p:spPr>
          <a:xfrm>
            <a:off x="1930400" y="4182533"/>
            <a:ext cx="9347200" cy="778933"/>
          </a:xfrm>
        </p:spPr>
        <p:txBody>
          <a:bodyPr>
            <a:normAutofit fontScale="85000" lnSpcReduction="20000"/>
          </a:bodyPr>
          <a:lstStyle/>
          <a:p>
            <a:r>
              <a:rPr lang="en-GB" sz="3600" b="1" dirty="0">
                <a:latin typeface="+mn-lt"/>
              </a:rPr>
              <a:t>I can explain why BAME scientists are not mentioned in history as much as they should be</a:t>
            </a:r>
          </a:p>
        </p:txBody>
      </p:sp>
      <p:sp>
        <p:nvSpPr>
          <p:cNvPr id="5" name="Text Placeholder 4"/>
          <p:cNvSpPr>
            <a:spLocks noGrp="1"/>
          </p:cNvSpPr>
          <p:nvPr>
            <p:ph type="body" sz="quarter" idx="13"/>
          </p:nvPr>
        </p:nvSpPr>
        <p:spPr>
          <a:xfrm>
            <a:off x="886823" y="2133600"/>
            <a:ext cx="1016000" cy="457200"/>
          </a:xfrm>
        </p:spPr>
        <p:txBody>
          <a:bodyPr/>
          <a:lstStyle/>
          <a:p>
            <a:endParaRPr lang="en-GB" dirty="0">
              <a:solidFill>
                <a:schemeClr val="tx1"/>
              </a:solidFill>
            </a:endParaRPr>
          </a:p>
        </p:txBody>
      </p:sp>
      <p:sp>
        <p:nvSpPr>
          <p:cNvPr id="6" name="Text Placeholder 5"/>
          <p:cNvSpPr>
            <a:spLocks noGrp="1"/>
          </p:cNvSpPr>
          <p:nvPr>
            <p:ph type="body" sz="quarter" idx="14"/>
          </p:nvPr>
        </p:nvSpPr>
        <p:spPr>
          <a:xfrm>
            <a:off x="914400" y="3352800"/>
            <a:ext cx="1016000" cy="457200"/>
          </a:xfrm>
        </p:spPr>
        <p:txBody>
          <a:bodyPr/>
          <a:lstStyle/>
          <a:p>
            <a:endParaRPr lang="en-GB">
              <a:solidFill>
                <a:schemeClr val="tx1"/>
              </a:solidFill>
            </a:endParaRPr>
          </a:p>
        </p:txBody>
      </p:sp>
      <p:sp>
        <p:nvSpPr>
          <p:cNvPr id="7" name="Text Placeholder 6"/>
          <p:cNvSpPr>
            <a:spLocks noGrp="1"/>
          </p:cNvSpPr>
          <p:nvPr>
            <p:ph type="body" sz="quarter" idx="15"/>
          </p:nvPr>
        </p:nvSpPr>
        <p:spPr>
          <a:xfrm>
            <a:off x="914400" y="4648200"/>
            <a:ext cx="1016000" cy="457200"/>
          </a:xfrm>
        </p:spPr>
        <p:txBody>
          <a:bodyPr/>
          <a:lstStyle/>
          <a:p>
            <a:endParaRPr lang="en-GB" dirty="0">
              <a:solidFill>
                <a:schemeClr val="tx1"/>
              </a:solidFill>
            </a:endParaRPr>
          </a:p>
        </p:txBody>
      </p:sp>
    </p:spTree>
    <p:extLst>
      <p:ext uri="{BB962C8B-B14F-4D97-AF65-F5344CB8AC3E}">
        <p14:creationId xmlns:p14="http://schemas.microsoft.com/office/powerpoint/2010/main" val="157684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a photo&#10;&#10;Description automatically generated">
            <a:extLst>
              <a:ext uri="{FF2B5EF4-FFF2-40B4-BE49-F238E27FC236}">
                <a16:creationId xmlns:a16="http://schemas.microsoft.com/office/drawing/2014/main" id="{7F3AD942-DA3C-448A-8BAF-8C4D9F3E14A8}"/>
              </a:ext>
            </a:extLst>
          </p:cNvPr>
          <p:cNvPicPr>
            <a:picLocks noChangeAspect="1"/>
          </p:cNvPicPr>
          <p:nvPr/>
        </p:nvPicPr>
        <p:blipFill>
          <a:blip r:embed="rId3"/>
          <a:stretch>
            <a:fillRect/>
          </a:stretch>
        </p:blipFill>
        <p:spPr>
          <a:xfrm>
            <a:off x="756249" y="1292856"/>
            <a:ext cx="5906218" cy="5178061"/>
          </a:xfrm>
          <a:prstGeom prst="rect">
            <a:avLst/>
          </a:prstGeom>
        </p:spPr>
      </p:pic>
      <p:pic>
        <p:nvPicPr>
          <p:cNvPr id="3" name="Picture 3" descr="A picture containing drawing&#10;&#10;Description automatically generated">
            <a:extLst>
              <a:ext uri="{FF2B5EF4-FFF2-40B4-BE49-F238E27FC236}">
                <a16:creationId xmlns:a16="http://schemas.microsoft.com/office/drawing/2014/main" id="{A2D60EAA-B582-4771-9A5A-E9832FFB067A}"/>
              </a:ext>
            </a:extLst>
          </p:cNvPr>
          <p:cNvPicPr>
            <a:picLocks noChangeAspect="1"/>
          </p:cNvPicPr>
          <p:nvPr/>
        </p:nvPicPr>
        <p:blipFill>
          <a:blip r:embed="rId4"/>
          <a:stretch>
            <a:fillRect/>
          </a:stretch>
        </p:blipFill>
        <p:spPr>
          <a:xfrm>
            <a:off x="7312324" y="1286429"/>
            <a:ext cx="4180936" cy="5162162"/>
          </a:xfrm>
          <a:prstGeom prst="rect">
            <a:avLst/>
          </a:prstGeom>
        </p:spPr>
      </p:pic>
    </p:spTree>
    <p:extLst>
      <p:ext uri="{BB962C8B-B14F-4D97-AF65-F5344CB8AC3E}">
        <p14:creationId xmlns:p14="http://schemas.microsoft.com/office/powerpoint/2010/main" val="144748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automatically generated">
            <a:extLst>
              <a:ext uri="{FF2B5EF4-FFF2-40B4-BE49-F238E27FC236}">
                <a16:creationId xmlns:a16="http://schemas.microsoft.com/office/drawing/2014/main" id="{FC40AA83-BDC8-4EF1-84A5-86C147E0F53C}"/>
              </a:ext>
            </a:extLst>
          </p:cNvPr>
          <p:cNvPicPr>
            <a:picLocks noChangeAspect="1"/>
          </p:cNvPicPr>
          <p:nvPr/>
        </p:nvPicPr>
        <p:blipFill rotWithShape="1">
          <a:blip r:embed="rId3"/>
          <a:srcRect l="8981" t="30071" r="13997" b="22196"/>
          <a:stretch/>
        </p:blipFill>
        <p:spPr>
          <a:xfrm rot="-600000">
            <a:off x="522302" y="1033211"/>
            <a:ext cx="8225555" cy="2870487"/>
          </a:xfrm>
          <a:prstGeom prst="rect">
            <a:avLst/>
          </a:prstGeom>
        </p:spPr>
      </p:pic>
      <p:pic>
        <p:nvPicPr>
          <p:cNvPr id="3" name="Picture 3" descr="A screenshot of a social media post&#10;&#10;Description automatically generated">
            <a:extLst>
              <a:ext uri="{FF2B5EF4-FFF2-40B4-BE49-F238E27FC236}">
                <a16:creationId xmlns:a16="http://schemas.microsoft.com/office/drawing/2014/main" id="{96572AF5-4AE2-4C2F-9190-B12012094224}"/>
              </a:ext>
            </a:extLst>
          </p:cNvPr>
          <p:cNvPicPr>
            <a:picLocks noChangeAspect="1"/>
          </p:cNvPicPr>
          <p:nvPr/>
        </p:nvPicPr>
        <p:blipFill rotWithShape="1">
          <a:blip r:embed="rId4"/>
          <a:srcRect l="12346" t="9969" r="38272" b="6231"/>
          <a:stretch/>
        </p:blipFill>
        <p:spPr>
          <a:xfrm>
            <a:off x="4997569" y="1205739"/>
            <a:ext cx="6094588" cy="5828448"/>
          </a:xfrm>
          <a:prstGeom prst="rect">
            <a:avLst/>
          </a:prstGeom>
        </p:spPr>
      </p:pic>
    </p:spTree>
    <p:extLst>
      <p:ext uri="{BB962C8B-B14F-4D97-AF65-F5344CB8AC3E}">
        <p14:creationId xmlns:p14="http://schemas.microsoft.com/office/powerpoint/2010/main" val="33974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rawing, table&#10;&#10;Description automatically generated">
            <a:extLst>
              <a:ext uri="{FF2B5EF4-FFF2-40B4-BE49-F238E27FC236}">
                <a16:creationId xmlns:a16="http://schemas.microsoft.com/office/drawing/2014/main" id="{173AE05F-586C-46C0-A98E-4B183FFAF195}"/>
              </a:ext>
            </a:extLst>
          </p:cNvPr>
          <p:cNvPicPr>
            <a:picLocks noChangeAspect="1"/>
          </p:cNvPicPr>
          <p:nvPr/>
        </p:nvPicPr>
        <p:blipFill>
          <a:blip r:embed="rId3"/>
          <a:stretch>
            <a:fillRect/>
          </a:stretch>
        </p:blipFill>
        <p:spPr>
          <a:xfrm>
            <a:off x="-3235" y="3504"/>
            <a:ext cx="2019300" cy="1876425"/>
          </a:xfrm>
          <a:prstGeom prst="rect">
            <a:avLst/>
          </a:prstGeom>
        </p:spPr>
      </p:pic>
      <p:pic>
        <p:nvPicPr>
          <p:cNvPr id="3" name="Picture 3" descr="A close up of a logo&#10;&#10;Description automatically generated">
            <a:extLst>
              <a:ext uri="{FF2B5EF4-FFF2-40B4-BE49-F238E27FC236}">
                <a16:creationId xmlns:a16="http://schemas.microsoft.com/office/drawing/2014/main" id="{5CB43490-BF65-472A-B8F8-634D1CC31050}"/>
              </a:ext>
            </a:extLst>
          </p:cNvPr>
          <p:cNvPicPr>
            <a:picLocks noChangeAspect="1"/>
          </p:cNvPicPr>
          <p:nvPr/>
        </p:nvPicPr>
        <p:blipFill>
          <a:blip r:embed="rId4"/>
          <a:stretch>
            <a:fillRect/>
          </a:stretch>
        </p:blipFill>
        <p:spPr>
          <a:xfrm>
            <a:off x="9454551" y="-28615"/>
            <a:ext cx="2743200" cy="1739379"/>
          </a:xfrm>
          <a:prstGeom prst="rect">
            <a:avLst/>
          </a:prstGeom>
        </p:spPr>
      </p:pic>
      <p:sp>
        <p:nvSpPr>
          <p:cNvPr id="4" name="TextBox 3">
            <a:extLst>
              <a:ext uri="{FF2B5EF4-FFF2-40B4-BE49-F238E27FC236}">
                <a16:creationId xmlns:a16="http://schemas.microsoft.com/office/drawing/2014/main" id="{712FCD25-55F8-41A4-8050-7B2C40DD3674}"/>
              </a:ext>
            </a:extLst>
          </p:cNvPr>
          <p:cNvSpPr txBox="1"/>
          <p:nvPr/>
        </p:nvSpPr>
        <p:spPr>
          <a:xfrm>
            <a:off x="2582173" y="238664"/>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rPr>
              <a:t>Pause point</a:t>
            </a:r>
          </a:p>
        </p:txBody>
      </p:sp>
      <p:sp>
        <p:nvSpPr>
          <p:cNvPr id="5" name="TextBox 4">
            <a:extLst>
              <a:ext uri="{FF2B5EF4-FFF2-40B4-BE49-F238E27FC236}">
                <a16:creationId xmlns:a16="http://schemas.microsoft.com/office/drawing/2014/main" id="{5BAF7DD8-704F-4FEF-82E6-0E052F7AC546}"/>
              </a:ext>
            </a:extLst>
          </p:cNvPr>
          <p:cNvSpPr txBox="1"/>
          <p:nvPr/>
        </p:nvSpPr>
        <p:spPr>
          <a:xfrm>
            <a:off x="1301690" y="2106822"/>
            <a:ext cx="994625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Which of these do you agree with?</a:t>
            </a:r>
          </a:p>
          <a:p>
            <a:pPr marL="342900" indent="-342900">
              <a:buAutoNum type="arabicPeriod"/>
            </a:pPr>
            <a:endParaRPr lang="en-US" sz="3200" dirty="0">
              <a:cs typeface="Calibri"/>
            </a:endParaRPr>
          </a:p>
          <a:p>
            <a:pPr marL="342900" indent="-342900">
              <a:buAutoNum type="arabicPeriod"/>
            </a:pPr>
            <a:r>
              <a:rPr lang="en-US" sz="3200" dirty="0">
                <a:cs typeface="Calibri"/>
              </a:rPr>
              <a:t>BAME scientists have equal access to university as everyone else.</a:t>
            </a:r>
          </a:p>
          <a:p>
            <a:pPr marL="342900" indent="-342900">
              <a:buAutoNum type="arabicPeriod"/>
            </a:pPr>
            <a:r>
              <a:rPr lang="en-US" sz="3200" dirty="0">
                <a:cs typeface="Calibri"/>
              </a:rPr>
              <a:t>BAME scientists are under-represented at university.</a:t>
            </a:r>
          </a:p>
          <a:p>
            <a:pPr marL="342900" indent="-342900">
              <a:buAutoNum type="arabicPeriod"/>
            </a:pPr>
            <a:r>
              <a:rPr lang="en-US" sz="3200" dirty="0">
                <a:cs typeface="Calibri"/>
              </a:rPr>
              <a:t>BAME scientists are under-represented at university and </a:t>
            </a:r>
            <a:r>
              <a:rPr lang="en-US" sz="3200">
                <a:cs typeface="Calibri"/>
              </a:rPr>
              <a:t>there is a need for positive action.</a:t>
            </a:r>
          </a:p>
        </p:txBody>
      </p:sp>
    </p:spTree>
    <p:extLst>
      <p:ext uri="{BB962C8B-B14F-4D97-AF65-F5344CB8AC3E}">
        <p14:creationId xmlns:p14="http://schemas.microsoft.com/office/powerpoint/2010/main" val="241353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automatically generated">
            <a:extLst>
              <a:ext uri="{FF2B5EF4-FFF2-40B4-BE49-F238E27FC236}">
                <a16:creationId xmlns:a16="http://schemas.microsoft.com/office/drawing/2014/main" id="{DCFE20D5-6468-437E-BB18-DA5040B6C6F0}"/>
              </a:ext>
            </a:extLst>
          </p:cNvPr>
          <p:cNvPicPr>
            <a:picLocks noChangeAspect="1"/>
          </p:cNvPicPr>
          <p:nvPr/>
        </p:nvPicPr>
        <p:blipFill rotWithShape="1">
          <a:blip r:embed="rId3"/>
          <a:srcRect l="21818" t="20152" r="20428" b="50633"/>
          <a:stretch/>
        </p:blipFill>
        <p:spPr>
          <a:xfrm>
            <a:off x="770628" y="1220116"/>
            <a:ext cx="7771432" cy="2213875"/>
          </a:xfrm>
          <a:prstGeom prst="rect">
            <a:avLst/>
          </a:prstGeom>
        </p:spPr>
      </p:pic>
      <p:pic>
        <p:nvPicPr>
          <p:cNvPr id="4" name="Picture 4" descr="A screenshot of a person in a suit and tie&#10;&#10;Description automatically generated">
            <a:extLst>
              <a:ext uri="{FF2B5EF4-FFF2-40B4-BE49-F238E27FC236}">
                <a16:creationId xmlns:a16="http://schemas.microsoft.com/office/drawing/2014/main" id="{57183A31-7AB6-47ED-A1F9-4691A2ECF110}"/>
              </a:ext>
            </a:extLst>
          </p:cNvPr>
          <p:cNvPicPr>
            <a:picLocks noChangeAspect="1"/>
          </p:cNvPicPr>
          <p:nvPr/>
        </p:nvPicPr>
        <p:blipFill rotWithShape="1">
          <a:blip r:embed="rId4"/>
          <a:srcRect l="69712" t="27327" r="2200" b="17718"/>
          <a:stretch/>
        </p:blipFill>
        <p:spPr>
          <a:xfrm>
            <a:off x="8620666" y="1263249"/>
            <a:ext cx="3421013" cy="3761123"/>
          </a:xfrm>
          <a:prstGeom prst="rect">
            <a:avLst/>
          </a:prstGeom>
        </p:spPr>
      </p:pic>
    </p:spTree>
    <p:extLst>
      <p:ext uri="{BB962C8B-B14F-4D97-AF65-F5344CB8AC3E}">
        <p14:creationId xmlns:p14="http://schemas.microsoft.com/office/powerpoint/2010/main" val="293907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screenshot&#10;&#10;Description automatically generated">
            <a:extLst>
              <a:ext uri="{FF2B5EF4-FFF2-40B4-BE49-F238E27FC236}">
                <a16:creationId xmlns:a16="http://schemas.microsoft.com/office/drawing/2014/main" id="{DA962985-990F-4D0F-B3EE-780C4B855F1F}"/>
              </a:ext>
            </a:extLst>
          </p:cNvPr>
          <p:cNvPicPr>
            <a:picLocks noChangeAspect="1"/>
          </p:cNvPicPr>
          <p:nvPr/>
        </p:nvPicPr>
        <p:blipFill>
          <a:blip r:embed="rId3"/>
          <a:stretch>
            <a:fillRect/>
          </a:stretch>
        </p:blipFill>
        <p:spPr>
          <a:xfrm>
            <a:off x="6018362" y="1549343"/>
            <a:ext cx="5618671" cy="4406296"/>
          </a:xfrm>
          <a:prstGeom prst="rect">
            <a:avLst/>
          </a:prstGeom>
        </p:spPr>
      </p:pic>
      <p:pic>
        <p:nvPicPr>
          <p:cNvPr id="3" name="Picture 3" descr="A screenshot of a cell phone&#10;&#10;Description automatically generated">
            <a:extLst>
              <a:ext uri="{FF2B5EF4-FFF2-40B4-BE49-F238E27FC236}">
                <a16:creationId xmlns:a16="http://schemas.microsoft.com/office/drawing/2014/main" id="{8F83C905-6859-4FC7-9DBE-589ACAD029B9}"/>
              </a:ext>
            </a:extLst>
          </p:cNvPr>
          <p:cNvPicPr>
            <a:picLocks noChangeAspect="1"/>
          </p:cNvPicPr>
          <p:nvPr/>
        </p:nvPicPr>
        <p:blipFill rotWithShape="1">
          <a:blip r:embed="rId4"/>
          <a:srcRect l="10651" t="22979" r="45917" b="11915"/>
          <a:stretch/>
        </p:blipFill>
        <p:spPr>
          <a:xfrm>
            <a:off x="684362" y="1550795"/>
            <a:ext cx="5285449" cy="4405756"/>
          </a:xfrm>
          <a:prstGeom prst="rect">
            <a:avLst/>
          </a:prstGeom>
        </p:spPr>
      </p:pic>
      <p:pic>
        <p:nvPicPr>
          <p:cNvPr id="4" name="Picture 4" descr="A screenshot of a social media post&#10;&#10;Description automatically generated">
            <a:extLst>
              <a:ext uri="{FF2B5EF4-FFF2-40B4-BE49-F238E27FC236}">
                <a16:creationId xmlns:a16="http://schemas.microsoft.com/office/drawing/2014/main" id="{B2D9E687-7126-4185-8ABB-1F65F9BC6F6A}"/>
              </a:ext>
            </a:extLst>
          </p:cNvPr>
          <p:cNvPicPr>
            <a:picLocks noChangeAspect="1"/>
          </p:cNvPicPr>
          <p:nvPr/>
        </p:nvPicPr>
        <p:blipFill rotWithShape="1">
          <a:blip r:embed="rId5"/>
          <a:srcRect l="10025" t="13406" r="42698" b="32527"/>
          <a:stretch/>
        </p:blipFill>
        <p:spPr>
          <a:xfrm>
            <a:off x="1245080" y="903816"/>
            <a:ext cx="9272045" cy="5960961"/>
          </a:xfrm>
          <a:prstGeom prst="rect">
            <a:avLst/>
          </a:prstGeom>
        </p:spPr>
      </p:pic>
    </p:spTree>
    <p:extLst>
      <p:ext uri="{BB962C8B-B14F-4D97-AF65-F5344CB8AC3E}">
        <p14:creationId xmlns:p14="http://schemas.microsoft.com/office/powerpoint/2010/main" val="35860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rawing, table&#10;&#10;Description automatically generated">
            <a:extLst>
              <a:ext uri="{FF2B5EF4-FFF2-40B4-BE49-F238E27FC236}">
                <a16:creationId xmlns:a16="http://schemas.microsoft.com/office/drawing/2014/main" id="{173AE05F-586C-46C0-A98E-4B183FFAF195}"/>
              </a:ext>
            </a:extLst>
          </p:cNvPr>
          <p:cNvPicPr>
            <a:picLocks noChangeAspect="1"/>
          </p:cNvPicPr>
          <p:nvPr/>
        </p:nvPicPr>
        <p:blipFill>
          <a:blip r:embed="rId3"/>
          <a:stretch>
            <a:fillRect/>
          </a:stretch>
        </p:blipFill>
        <p:spPr>
          <a:xfrm>
            <a:off x="-3235" y="3504"/>
            <a:ext cx="2019300" cy="1876425"/>
          </a:xfrm>
          <a:prstGeom prst="rect">
            <a:avLst/>
          </a:prstGeom>
        </p:spPr>
      </p:pic>
      <p:pic>
        <p:nvPicPr>
          <p:cNvPr id="3" name="Picture 3" descr="A close up of a logo&#10;&#10;Description automatically generated">
            <a:extLst>
              <a:ext uri="{FF2B5EF4-FFF2-40B4-BE49-F238E27FC236}">
                <a16:creationId xmlns:a16="http://schemas.microsoft.com/office/drawing/2014/main" id="{5CB43490-BF65-472A-B8F8-634D1CC31050}"/>
              </a:ext>
            </a:extLst>
          </p:cNvPr>
          <p:cNvPicPr>
            <a:picLocks noChangeAspect="1"/>
          </p:cNvPicPr>
          <p:nvPr/>
        </p:nvPicPr>
        <p:blipFill rotWithShape="1">
          <a:blip r:embed="rId4"/>
          <a:srcRect t="601" r="524" b="-668"/>
          <a:stretch/>
        </p:blipFill>
        <p:spPr>
          <a:xfrm>
            <a:off x="9468929" y="1733"/>
            <a:ext cx="2728832" cy="1740532"/>
          </a:xfrm>
          <a:prstGeom prst="rect">
            <a:avLst/>
          </a:prstGeom>
        </p:spPr>
      </p:pic>
      <p:sp>
        <p:nvSpPr>
          <p:cNvPr id="4" name="TextBox 3">
            <a:extLst>
              <a:ext uri="{FF2B5EF4-FFF2-40B4-BE49-F238E27FC236}">
                <a16:creationId xmlns:a16="http://schemas.microsoft.com/office/drawing/2014/main" id="{712FCD25-55F8-41A4-8050-7B2C40DD3674}"/>
              </a:ext>
            </a:extLst>
          </p:cNvPr>
          <p:cNvSpPr txBox="1"/>
          <p:nvPr/>
        </p:nvSpPr>
        <p:spPr>
          <a:xfrm>
            <a:off x="2582173" y="238664"/>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rPr>
              <a:t>Pause point</a:t>
            </a:r>
          </a:p>
        </p:txBody>
      </p:sp>
      <p:sp>
        <p:nvSpPr>
          <p:cNvPr id="5" name="TextBox 4">
            <a:extLst>
              <a:ext uri="{FF2B5EF4-FFF2-40B4-BE49-F238E27FC236}">
                <a16:creationId xmlns:a16="http://schemas.microsoft.com/office/drawing/2014/main" id="{5BAF7DD8-704F-4FEF-82E6-0E052F7AC546}"/>
              </a:ext>
            </a:extLst>
          </p:cNvPr>
          <p:cNvSpPr txBox="1"/>
          <p:nvPr/>
        </p:nvSpPr>
        <p:spPr>
          <a:xfrm>
            <a:off x="1301690" y="2106822"/>
            <a:ext cx="994625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Is the bursary provided by Stormzy for black students to go </a:t>
            </a:r>
            <a:r>
              <a:rPr lang="en-US" sz="3200"/>
              <a:t>to Cambridge right or wrong??</a:t>
            </a:r>
          </a:p>
          <a:p>
            <a:pPr marL="342900" indent="-342900">
              <a:buAutoNum type="arabicPeriod"/>
            </a:pPr>
            <a:endParaRPr lang="en-US" sz="3200" dirty="0">
              <a:cs typeface="Calibri"/>
            </a:endParaRPr>
          </a:p>
          <a:p>
            <a:pPr marL="342900" indent="-342900">
              <a:buAutoNum type="arabicPeriod"/>
            </a:pPr>
            <a:r>
              <a:rPr lang="en-US" sz="3200">
                <a:cs typeface="Calibri"/>
              </a:rPr>
              <a:t>Right</a:t>
            </a:r>
            <a:endParaRPr lang="en-US" sz="3200" dirty="0">
              <a:cs typeface="Calibri"/>
            </a:endParaRPr>
          </a:p>
          <a:p>
            <a:pPr marL="342900" indent="-342900">
              <a:buAutoNum type="arabicPeriod"/>
            </a:pPr>
            <a:r>
              <a:rPr lang="en-US" sz="3200">
                <a:cs typeface="Calibri"/>
              </a:rPr>
              <a:t>Wrong</a:t>
            </a:r>
            <a:endParaRPr lang="en-US" sz="3200" dirty="0">
              <a:cs typeface="Calibri"/>
            </a:endParaRPr>
          </a:p>
          <a:p>
            <a:pPr marL="342900" indent="-342900">
              <a:buAutoNum type="arabicPeriod"/>
            </a:pPr>
            <a:r>
              <a:rPr lang="en-US" sz="3200">
                <a:cs typeface="Calibri"/>
              </a:rPr>
              <a:t>Don’t know</a:t>
            </a:r>
            <a:endParaRPr lang="en-US" sz="3200" dirty="0">
              <a:cs typeface="Calibri"/>
            </a:endParaRPr>
          </a:p>
        </p:txBody>
      </p:sp>
    </p:spTree>
    <p:extLst>
      <p:ext uri="{BB962C8B-B14F-4D97-AF65-F5344CB8AC3E}">
        <p14:creationId xmlns:p14="http://schemas.microsoft.com/office/powerpoint/2010/main" val="26118539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0.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2.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3.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2.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3.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4.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5.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6.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7.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8.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9.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4132</TotalTime>
  <Words>312</Words>
  <Application>Microsoft Office PowerPoint</Application>
  <PresentationFormat>Widescreen</PresentationFormat>
  <Paragraphs>45</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Gorman</dc:creator>
  <cp:lastModifiedBy>Calum Berry</cp:lastModifiedBy>
  <cp:revision>459</cp:revision>
  <cp:lastPrinted>2019-12-10T13:17:56Z</cp:lastPrinted>
  <dcterms:created xsi:type="dcterms:W3CDTF">2019-07-11T09:24:25Z</dcterms:created>
  <dcterms:modified xsi:type="dcterms:W3CDTF">2020-07-01T09:16:36Z</dcterms:modified>
</cp:coreProperties>
</file>